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9" r:id="rId5"/>
    <p:sldMasterId id="21474837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Roboto Thin"/>
      <p:regular r:id="rId58"/>
      <p:bold r:id="rId59"/>
      <p:italic r:id="rId60"/>
      <p:boldItalic r:id="rId61"/>
    </p:embeddedFont>
    <p:embeddedFont>
      <p:font typeface="Oswald Medium"/>
      <p:regular r:id="rId62"/>
      <p:bold r:id="rId63"/>
    </p:embeddedFont>
    <p:embeddedFont>
      <p:font typeface="Roboto Medium"/>
      <p:regular r:id="rId64"/>
      <p:bold r:id="rId65"/>
      <p:italic r:id="rId66"/>
      <p:boldItalic r:id="rId67"/>
    </p:embeddedFont>
    <p:embeddedFont>
      <p:font typeface="Roboto"/>
      <p:regular r:id="rId68"/>
      <p:bold r:id="rId69"/>
      <p:italic r:id="rId70"/>
      <p:boldItalic r:id="rId71"/>
    </p:embeddedFont>
    <p:embeddedFont>
      <p:font typeface="Caveat"/>
      <p:regular r:id="rId72"/>
      <p:bold r:id="rId73"/>
    </p:embeddedFont>
    <p:embeddedFont>
      <p:font typeface="Inconsolata"/>
      <p:regular r:id="rId74"/>
      <p:bold r:id="rId75"/>
    </p:embeddedFont>
    <p:embeddedFont>
      <p:font typeface="Oswald Light"/>
      <p:regular r:id="rId76"/>
      <p:bold r:id="rId77"/>
    </p:embeddedFont>
    <p:embeddedFont>
      <p:font typeface="Roboto Light"/>
      <p:regular r:id="rId78"/>
      <p:bold r:id="rId79"/>
      <p:italic r:id="rId80"/>
      <p:boldItalic r:id="rId81"/>
    </p:embeddedFont>
    <p:embeddedFont>
      <p:font typeface="Inconsolata Medium"/>
      <p:regular r:id="rId82"/>
      <p:bold r:id="rId83"/>
    </p:embeddedFont>
    <p:embeddedFont>
      <p:font typeface="Old Standard TT"/>
      <p:regular r:id="rId84"/>
      <p:bold r:id="rId85"/>
      <p:italic r:id="rId86"/>
    </p:embeddedFont>
    <p:embeddedFont>
      <p:font typeface="Oswald"/>
      <p:regular r:id="rId87"/>
      <p:bold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710">
          <p15:clr>
            <a:srgbClr val="9AA0A6"/>
          </p15:clr>
        </p15:guide>
        <p15:guide id="2" pos="532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68F964-3BEC-4FC2-90F1-17133722F6D0}">
  <a:tblStyle styleId="{D668F964-3BEC-4FC2-90F1-17133722F6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5349417-46F3-4D67-A88A-E089A2FF9720}"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rgbClr val="FFFFFF"/>
      </a:tcTxStyle>
      <a:tcStyle>
        <a:fill>
          <a:solidFill>
            <a:srgbClr val="4472C4"/>
          </a:solidFill>
        </a:fill>
      </a:tcStyle>
    </a:lastCol>
    <a:firstCol>
      <a:tcTxStyle b="on" i="off">
        <a:font>
          <a:latin typeface="Calibri"/>
          <a:ea typeface="Calibri"/>
          <a:cs typeface="Calibri"/>
        </a:font>
        <a:srgbClr val="FFFFFF"/>
      </a:tcTxStyle>
      <a:tcStyle>
        <a:fill>
          <a:solidFill>
            <a:srgbClr val="4472C4"/>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472C4"/>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472C4"/>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10"/>
        <p:guide pos="532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OldStandardTT-regular.fntdata"/><Relationship Id="rId83" Type="http://schemas.openxmlformats.org/officeDocument/2006/relationships/font" Target="fonts/InconsolataMedium-bold.fntdata"/><Relationship Id="rId42" Type="http://schemas.openxmlformats.org/officeDocument/2006/relationships/slide" Target="slides/slide35.xml"/><Relationship Id="rId86" Type="http://schemas.openxmlformats.org/officeDocument/2006/relationships/font" Target="fonts/OldStandardTT-italic.fntdata"/><Relationship Id="rId41" Type="http://schemas.openxmlformats.org/officeDocument/2006/relationships/slide" Target="slides/slide34.xml"/><Relationship Id="rId85" Type="http://schemas.openxmlformats.org/officeDocument/2006/relationships/font" Target="fonts/OldStandardTT-bold.fntdata"/><Relationship Id="rId44" Type="http://schemas.openxmlformats.org/officeDocument/2006/relationships/slide" Target="slides/slide37.xml"/><Relationship Id="rId88" Type="http://schemas.openxmlformats.org/officeDocument/2006/relationships/font" Target="fonts/Oswald-bold.fntdata"/><Relationship Id="rId43" Type="http://schemas.openxmlformats.org/officeDocument/2006/relationships/slide" Target="slides/slide36.xml"/><Relationship Id="rId87" Type="http://schemas.openxmlformats.org/officeDocument/2006/relationships/font" Target="fonts/Oswald-regular.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Light-italic.fntdata"/><Relationship Id="rId82" Type="http://schemas.openxmlformats.org/officeDocument/2006/relationships/font" Target="fonts/InconsolataMedium-regular.fntdata"/><Relationship Id="rId81" Type="http://schemas.openxmlformats.org/officeDocument/2006/relationships/font" Target="fonts/Roboto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Caveat-bold.fntdata"/><Relationship Id="rId72" Type="http://schemas.openxmlformats.org/officeDocument/2006/relationships/font" Target="fonts/Caveat-regular.fntdata"/><Relationship Id="rId31" Type="http://schemas.openxmlformats.org/officeDocument/2006/relationships/slide" Target="slides/slide24.xml"/><Relationship Id="rId75" Type="http://schemas.openxmlformats.org/officeDocument/2006/relationships/font" Target="fonts/Inconsolata-bold.fntdata"/><Relationship Id="rId30" Type="http://schemas.openxmlformats.org/officeDocument/2006/relationships/slide" Target="slides/slide23.xml"/><Relationship Id="rId74" Type="http://schemas.openxmlformats.org/officeDocument/2006/relationships/font" Target="fonts/Inconsolata-regular.fntdata"/><Relationship Id="rId33" Type="http://schemas.openxmlformats.org/officeDocument/2006/relationships/slide" Target="slides/slide26.xml"/><Relationship Id="rId77" Type="http://schemas.openxmlformats.org/officeDocument/2006/relationships/font" Target="fonts/OswaldLight-bold.fntdata"/><Relationship Id="rId32" Type="http://schemas.openxmlformats.org/officeDocument/2006/relationships/slide" Target="slides/slide25.xml"/><Relationship Id="rId76" Type="http://schemas.openxmlformats.org/officeDocument/2006/relationships/font" Target="fonts/OswaldLight-regular.fntdata"/><Relationship Id="rId35" Type="http://schemas.openxmlformats.org/officeDocument/2006/relationships/slide" Target="slides/slide28.xml"/><Relationship Id="rId79" Type="http://schemas.openxmlformats.org/officeDocument/2006/relationships/font" Target="fonts/RobotoLight-bold.fntdata"/><Relationship Id="rId34" Type="http://schemas.openxmlformats.org/officeDocument/2006/relationships/slide" Target="slides/slide27.xml"/><Relationship Id="rId78" Type="http://schemas.openxmlformats.org/officeDocument/2006/relationships/font" Target="fonts/RobotoLight-regular.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swaldMedium-regular.fntdata"/><Relationship Id="rId61" Type="http://schemas.openxmlformats.org/officeDocument/2006/relationships/font" Target="fonts/RobotoThin-boldItalic.fntdata"/><Relationship Id="rId20" Type="http://schemas.openxmlformats.org/officeDocument/2006/relationships/slide" Target="slides/slide13.xml"/><Relationship Id="rId64" Type="http://schemas.openxmlformats.org/officeDocument/2006/relationships/font" Target="fonts/RobotoMedium-regular.fntdata"/><Relationship Id="rId63" Type="http://schemas.openxmlformats.org/officeDocument/2006/relationships/font" Target="fonts/OswaldMedium-bold.fntdata"/><Relationship Id="rId22" Type="http://schemas.openxmlformats.org/officeDocument/2006/relationships/slide" Target="slides/slide15.xml"/><Relationship Id="rId66" Type="http://schemas.openxmlformats.org/officeDocument/2006/relationships/font" Target="fonts/RobotoMedium-italic.fntdata"/><Relationship Id="rId21" Type="http://schemas.openxmlformats.org/officeDocument/2006/relationships/slide" Target="slides/slide14.xml"/><Relationship Id="rId65" Type="http://schemas.openxmlformats.org/officeDocument/2006/relationships/font" Target="fonts/RobotoMedium-bold.fntdata"/><Relationship Id="rId24" Type="http://schemas.openxmlformats.org/officeDocument/2006/relationships/slide" Target="slides/slide17.xml"/><Relationship Id="rId68" Type="http://schemas.openxmlformats.org/officeDocument/2006/relationships/font" Target="fonts/Roboto-regular.fntdata"/><Relationship Id="rId23" Type="http://schemas.openxmlformats.org/officeDocument/2006/relationships/slide" Target="slides/slide16.xml"/><Relationship Id="rId67" Type="http://schemas.openxmlformats.org/officeDocument/2006/relationships/font" Target="fonts/RobotoMedium-boldItalic.fntdata"/><Relationship Id="rId60" Type="http://schemas.openxmlformats.org/officeDocument/2006/relationships/font" Target="fonts/RobotoThin-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obotoThin-bold.fntdata"/><Relationship Id="rId14" Type="http://schemas.openxmlformats.org/officeDocument/2006/relationships/slide" Target="slides/slide7.xml"/><Relationship Id="rId58" Type="http://schemas.openxmlformats.org/officeDocument/2006/relationships/font" Target="fonts/RobotoThin-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10ae40b49ba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10ae40b49ba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10ae40b49ba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10ae40b49ba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10ae40b49ba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10ae40b49ba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574fb37171_0_12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574fb37171_0_12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10ae40b49ba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10ae40b49ba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10ae40b49ba_0_1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10ae40b49ba_0_1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10ae40b49ba_0_1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10ae40b49ba_0_1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0ae40b49ba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0ae40b49ba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10ae40b49ba_0_1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10ae40b49ba_0_1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10ae40b49ba_0_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10ae40b49ba_0_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10ae40b49ba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10ae40b49ba_0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10ae40b49ba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10ae40b49ba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0ae40b49ba_0_2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0ae40b49ba_0_2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10ae40b49ba_0_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10ae40b49ba_0_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5b2604ff45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5b2604ff45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10ae40b49ba_0_2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10ae40b49ba_0_2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10ae40b49ba_0_2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10ae40b49ba_0_2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10ae40b49ba_0_2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10ae40b49ba_0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10ae40b49ba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10ae40b49ba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574fb37171_0_16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574fb37171_0_16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10ae40b49ba_0_2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10ae40b49ba_0_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10ae40b49ba_0_2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10ae40b49ba_0_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0ae40b49ba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0ae40b49ba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5b2604ff45_2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5b2604ff45_2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5b2604ff45_2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5b2604ff45_2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10ae40b49ba_0_2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10ae40b49ba_0_2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10ae40b49ba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10ae40b49ba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574fb37171_0_16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574fb37171_0_16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574fb37171_0_16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574fb37171_0_16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574fb37171_0_16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574fb37171_0_16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10ae40b49ba_0_2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10ae40b49ba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10ae40b49ba_0_2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10ae40b49ba_0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10ae40b49ba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10ae40b49ba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0ae40b49ba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0ae40b49ba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5b2604ff45_2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5b2604ff45_2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5b2604ff45_2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5b2604ff45_2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10ae40b49ba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10ae40b49ba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10ae40b49ba_0_2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10ae40b49ba_0_2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10ae40b49ba_0_2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10ae40b49ba_0_2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10ae40b49ba_0_2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10ae40b49ba_0_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10ae40b49ba_0_2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10ae40b49ba_0_2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10ae40b49ba_0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10ae40b49ba_0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10ae40b49ba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10ae40b49ba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5b2604ff45_2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5b2604ff45_2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10ae40b49ba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10ae40b49ba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10ff174f2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10ff174f2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10ae40b49ba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10ae40b49ba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10ae40b49ba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10ae40b49ba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10ae40b49ba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10ae40b49ba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10ae40b49ba_0_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10ae40b49ba_0_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5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5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5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7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5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6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6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1.png"/><Relationship Id="rId3" Type="http://schemas.openxmlformats.org/officeDocument/2006/relationships/image" Target="../media/image10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png"/><Relationship Id="rId4" Type="http://schemas.openxmlformats.org/officeDocument/2006/relationships/image" Target="../media/image2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3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5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4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4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16.png"/><Relationship Id="rId4" Type="http://schemas.openxmlformats.org/officeDocument/2006/relationships/image" Target="../media/image118.png"/><Relationship Id="rId11" Type="http://schemas.openxmlformats.org/officeDocument/2006/relationships/image" Target="../media/image143.png"/><Relationship Id="rId10" Type="http://schemas.openxmlformats.org/officeDocument/2006/relationships/image" Target="../media/image124.png"/><Relationship Id="rId9" Type="http://schemas.openxmlformats.org/officeDocument/2006/relationships/image" Target="../media/image125.png"/><Relationship Id="rId5" Type="http://schemas.openxmlformats.org/officeDocument/2006/relationships/image" Target="../media/image122.png"/><Relationship Id="rId6" Type="http://schemas.openxmlformats.org/officeDocument/2006/relationships/image" Target="../media/image119.png"/><Relationship Id="rId7" Type="http://schemas.openxmlformats.org/officeDocument/2006/relationships/image" Target="../media/image121.png"/><Relationship Id="rId8" Type="http://schemas.openxmlformats.org/officeDocument/2006/relationships/image" Target="../media/image1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4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2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1.png"/><Relationship Id="rId4" Type="http://schemas.openxmlformats.org/officeDocument/2006/relationships/image" Target="../media/image17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3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5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41.png"/><Relationship Id="rId4" Type="http://schemas.openxmlformats.org/officeDocument/2006/relationships/image" Target="../media/image14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3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4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5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754" name="Shape 1754"/>
        <p:cNvGrpSpPr/>
        <p:nvPr/>
      </p:nvGrpSpPr>
      <p:grpSpPr>
        <a:xfrm>
          <a:off x="0" y="0"/>
          <a:ext cx="0" cy="0"/>
          <a:chOff x="0" y="0"/>
          <a:chExt cx="0" cy="0"/>
        </a:xfrm>
      </p:grpSpPr>
      <p:pic>
        <p:nvPicPr>
          <p:cNvPr id="1755" name="Google Shape;1755;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756" name="Shape 1756"/>
        <p:cNvGrpSpPr/>
        <p:nvPr/>
      </p:nvGrpSpPr>
      <p:grpSpPr>
        <a:xfrm>
          <a:off x="0" y="0"/>
          <a:ext cx="0" cy="0"/>
          <a:chOff x="0" y="0"/>
          <a:chExt cx="0" cy="0"/>
        </a:xfrm>
      </p:grpSpPr>
      <p:pic>
        <p:nvPicPr>
          <p:cNvPr id="1757" name="Google Shape;1757;p1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58" name="Google Shape;1758;p103"/>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759" name="Google Shape;1759;p103"/>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760" name="Google Shape;1760;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761" name="Shape 1761"/>
        <p:cNvGrpSpPr/>
        <p:nvPr/>
      </p:nvGrpSpPr>
      <p:grpSpPr>
        <a:xfrm>
          <a:off x="0" y="0"/>
          <a:ext cx="0" cy="0"/>
          <a:chOff x="0" y="0"/>
          <a:chExt cx="0" cy="0"/>
        </a:xfrm>
      </p:grpSpPr>
      <p:pic>
        <p:nvPicPr>
          <p:cNvPr id="1762" name="Google Shape;1762;p104"/>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763" name="Google Shape;1763;p104"/>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4"/>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4"/>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766" name="Shape 1766"/>
        <p:cNvGrpSpPr/>
        <p:nvPr/>
      </p:nvGrpSpPr>
      <p:grpSpPr>
        <a:xfrm>
          <a:off x="0" y="0"/>
          <a:ext cx="0" cy="0"/>
          <a:chOff x="0" y="0"/>
          <a:chExt cx="0" cy="0"/>
        </a:xfrm>
      </p:grpSpPr>
      <p:pic>
        <p:nvPicPr>
          <p:cNvPr id="1767" name="Google Shape;1767;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68" name="Google Shape;1768;p105"/>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769" name="Google Shape;1769;p105"/>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770" name="Google Shape;1770;p105"/>
          <p:cNvGrpSpPr/>
          <p:nvPr/>
        </p:nvGrpSpPr>
        <p:grpSpPr>
          <a:xfrm>
            <a:off x="3972318" y="1347350"/>
            <a:ext cx="1051285" cy="920372"/>
            <a:chOff x="587700" y="-13400"/>
            <a:chExt cx="5735325" cy="5021125"/>
          </a:xfrm>
        </p:grpSpPr>
        <p:sp>
          <p:nvSpPr>
            <p:cNvPr id="1771" name="Google Shape;1771;p105"/>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5"/>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05"/>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5"/>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5"/>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105"/>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777" name="Shape 1777"/>
        <p:cNvGrpSpPr/>
        <p:nvPr/>
      </p:nvGrpSpPr>
      <p:grpSpPr>
        <a:xfrm>
          <a:off x="0" y="0"/>
          <a:ext cx="0" cy="0"/>
          <a:chOff x="0" y="0"/>
          <a:chExt cx="0" cy="0"/>
        </a:xfrm>
      </p:grpSpPr>
      <p:pic>
        <p:nvPicPr>
          <p:cNvPr id="1778" name="Google Shape;1778;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9" name="Google Shape;1779;p106"/>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6"/>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6"/>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82" name="Google Shape;1782;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783" name="Shape 1783"/>
        <p:cNvGrpSpPr/>
        <p:nvPr/>
      </p:nvGrpSpPr>
      <p:grpSpPr>
        <a:xfrm>
          <a:off x="0" y="0"/>
          <a:ext cx="0" cy="0"/>
          <a:chOff x="0" y="0"/>
          <a:chExt cx="0" cy="0"/>
        </a:xfrm>
      </p:grpSpPr>
      <p:pic>
        <p:nvPicPr>
          <p:cNvPr id="1784" name="Google Shape;1784;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85" name="Google Shape;1785;p107"/>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7"/>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7"/>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788" name="Google Shape;1788;p107"/>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789" name="Google Shape;1789;p107"/>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790" name="Shape 1790"/>
        <p:cNvGrpSpPr/>
        <p:nvPr/>
      </p:nvGrpSpPr>
      <p:grpSpPr>
        <a:xfrm>
          <a:off x="0" y="0"/>
          <a:ext cx="0" cy="0"/>
          <a:chOff x="0" y="0"/>
          <a:chExt cx="0" cy="0"/>
        </a:xfrm>
      </p:grpSpPr>
      <p:pic>
        <p:nvPicPr>
          <p:cNvPr id="1791" name="Google Shape;1791;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792" name="Google Shape;1792;p108"/>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793" name="Google Shape;1793;p108"/>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4" name="Google Shape;1794;p108"/>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795" name="Google Shape;1795;p108"/>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96" name="Google Shape;1796;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1797" name="Shape 1797"/>
        <p:cNvGrpSpPr/>
        <p:nvPr/>
      </p:nvGrpSpPr>
      <p:grpSpPr>
        <a:xfrm>
          <a:off x="0" y="0"/>
          <a:ext cx="0" cy="0"/>
          <a:chOff x="0" y="0"/>
          <a:chExt cx="0" cy="0"/>
        </a:xfrm>
      </p:grpSpPr>
      <p:pic>
        <p:nvPicPr>
          <p:cNvPr id="1798" name="Google Shape;1798;p109"/>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799" name="Google Shape;1799;p109"/>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800" name="Google Shape;1800;p109"/>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801" name="Google Shape;1801;p109"/>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9"/>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09"/>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804" name="Shape 1804"/>
        <p:cNvGrpSpPr/>
        <p:nvPr/>
      </p:nvGrpSpPr>
      <p:grpSpPr>
        <a:xfrm>
          <a:off x="0" y="0"/>
          <a:ext cx="0" cy="0"/>
          <a:chOff x="0" y="0"/>
          <a:chExt cx="0" cy="0"/>
        </a:xfrm>
      </p:grpSpPr>
      <p:pic>
        <p:nvPicPr>
          <p:cNvPr id="1805" name="Google Shape;1805;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06" name="Google Shape;1806;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807" name="Google Shape;1807;p11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808" name="Google Shape;1808;p110"/>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809" name="Google Shape;1809;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810" name="Shape 1810"/>
        <p:cNvGrpSpPr/>
        <p:nvPr/>
      </p:nvGrpSpPr>
      <p:grpSpPr>
        <a:xfrm>
          <a:off x="0" y="0"/>
          <a:ext cx="0" cy="0"/>
          <a:chOff x="0" y="0"/>
          <a:chExt cx="0" cy="0"/>
        </a:xfrm>
      </p:grpSpPr>
      <p:pic>
        <p:nvPicPr>
          <p:cNvPr id="1811" name="Google Shape;1811;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12" name="Google Shape;1812;p1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1"/>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1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816" name="Google Shape;1816;p111"/>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7" name="Google Shape;1817;p111"/>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818" name="Google Shape;1818;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819" name="Shape 1819"/>
        <p:cNvGrpSpPr/>
        <p:nvPr/>
      </p:nvGrpSpPr>
      <p:grpSpPr>
        <a:xfrm>
          <a:off x="0" y="0"/>
          <a:ext cx="0" cy="0"/>
          <a:chOff x="0" y="0"/>
          <a:chExt cx="0" cy="0"/>
        </a:xfrm>
      </p:grpSpPr>
      <p:pic>
        <p:nvPicPr>
          <p:cNvPr id="1820" name="Google Shape;1820;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21" name="Google Shape;1821;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22" name="Google Shape;1822;p112"/>
          <p:cNvGrpSpPr/>
          <p:nvPr/>
        </p:nvGrpSpPr>
        <p:grpSpPr>
          <a:xfrm>
            <a:off x="4167150" y="1202575"/>
            <a:ext cx="809700" cy="809700"/>
            <a:chOff x="1457325" y="1219200"/>
            <a:chExt cx="809700" cy="809700"/>
          </a:xfrm>
        </p:grpSpPr>
        <p:sp>
          <p:nvSpPr>
            <p:cNvPr id="1823" name="Google Shape;1823;p112"/>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2"/>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5" name="Google Shape;1825;p112"/>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26" name="Google Shape;1826;p112"/>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827" name="Shape 1827"/>
        <p:cNvGrpSpPr/>
        <p:nvPr/>
      </p:nvGrpSpPr>
      <p:grpSpPr>
        <a:xfrm>
          <a:off x="0" y="0"/>
          <a:ext cx="0" cy="0"/>
          <a:chOff x="0" y="0"/>
          <a:chExt cx="0" cy="0"/>
        </a:xfrm>
      </p:grpSpPr>
      <p:pic>
        <p:nvPicPr>
          <p:cNvPr id="1828" name="Google Shape;1828;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29" name="Google Shape;1829;p11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11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831" name="Google Shape;1831;p11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832" name="Google Shape;1832;p11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833" name="Google Shape;1833;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834" name="Google Shape;1834;p113"/>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052" name="Shape 1052"/>
        <p:cNvGrpSpPr/>
        <p:nvPr/>
      </p:nvGrpSpPr>
      <p:grpSpPr>
        <a:xfrm>
          <a:off x="0" y="0"/>
          <a:ext cx="0" cy="0"/>
          <a:chOff x="0" y="0"/>
          <a:chExt cx="0" cy="0"/>
        </a:xfrm>
      </p:grpSpPr>
      <p:pic>
        <p:nvPicPr>
          <p:cNvPr id="1053" name="Google Shape;105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4" name="Google Shape;1054;p5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55" name="Google Shape;1055;p5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6" name="Google Shape;1056;p5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57" name="Google Shape;1057;p5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58" name="Google Shape;1058;p5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59" name="Google Shape;1059;p5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060" name="Google Shape;1060;p57"/>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061" name="Google Shape;1061;p5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2" name="Shape 1062"/>
        <p:cNvGrpSpPr/>
        <p:nvPr/>
      </p:nvGrpSpPr>
      <p:grpSpPr>
        <a:xfrm>
          <a:off x="0" y="0"/>
          <a:ext cx="0" cy="0"/>
          <a:chOff x="0" y="0"/>
          <a:chExt cx="0" cy="0"/>
        </a:xfrm>
      </p:grpSpPr>
      <p:pic>
        <p:nvPicPr>
          <p:cNvPr id="1063" name="Google Shape;106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4" name="Google Shape;1064;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5" name="Google Shape;1065;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066" name="Shape 1066"/>
        <p:cNvGrpSpPr/>
        <p:nvPr/>
      </p:nvGrpSpPr>
      <p:grpSpPr>
        <a:xfrm>
          <a:off x="0" y="0"/>
          <a:ext cx="0" cy="0"/>
          <a:chOff x="0" y="0"/>
          <a:chExt cx="0" cy="0"/>
        </a:xfrm>
      </p:grpSpPr>
      <p:pic>
        <p:nvPicPr>
          <p:cNvPr id="1067" name="Google Shape;1067;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8" name="Google Shape;1068;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9" name="Google Shape;1069;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070" name="Shape 1070"/>
        <p:cNvGrpSpPr/>
        <p:nvPr/>
      </p:nvGrpSpPr>
      <p:grpSpPr>
        <a:xfrm>
          <a:off x="0" y="0"/>
          <a:ext cx="0" cy="0"/>
          <a:chOff x="0" y="0"/>
          <a:chExt cx="0" cy="0"/>
        </a:xfrm>
      </p:grpSpPr>
      <p:pic>
        <p:nvPicPr>
          <p:cNvPr id="1071" name="Google Shape;1071;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2" name="Google Shape;1072;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73" name="Google Shape;1073;p60"/>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074" name="Google Shape;1074;p60"/>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075" name="Google Shape;1075;p60"/>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076" name="Google Shape;1076;p60"/>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077" name="Shape 1077"/>
        <p:cNvGrpSpPr/>
        <p:nvPr/>
      </p:nvGrpSpPr>
      <p:grpSpPr>
        <a:xfrm>
          <a:off x="0" y="0"/>
          <a:ext cx="0" cy="0"/>
          <a:chOff x="0" y="0"/>
          <a:chExt cx="0" cy="0"/>
        </a:xfrm>
      </p:grpSpPr>
      <p:sp>
        <p:nvSpPr>
          <p:cNvPr id="1078" name="Google Shape;1078;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79" name="Google Shape;1079;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080" name="Google Shape;1080;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81" name="Google Shape;1081;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82" name="Google Shape;1082;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83" name="Google Shape;1083;p6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084" name="Shape 1084"/>
        <p:cNvGrpSpPr/>
        <p:nvPr/>
      </p:nvGrpSpPr>
      <p:grpSpPr>
        <a:xfrm>
          <a:off x="0" y="0"/>
          <a:ext cx="0" cy="0"/>
          <a:chOff x="0" y="0"/>
          <a:chExt cx="0" cy="0"/>
        </a:xfrm>
      </p:grpSpPr>
      <p:pic>
        <p:nvPicPr>
          <p:cNvPr id="1085" name="Google Shape;108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6" name="Google Shape;1086;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087" name="Google Shape;1087;p62"/>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088" name="Google Shape;1088;p62"/>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1089" name="Shape 1089"/>
        <p:cNvGrpSpPr/>
        <p:nvPr/>
      </p:nvGrpSpPr>
      <p:grpSpPr>
        <a:xfrm>
          <a:off x="0" y="0"/>
          <a:ext cx="0" cy="0"/>
          <a:chOff x="0" y="0"/>
          <a:chExt cx="0" cy="0"/>
        </a:xfrm>
      </p:grpSpPr>
      <p:pic>
        <p:nvPicPr>
          <p:cNvPr id="1090" name="Google Shape;1090;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1" name="Google Shape;1091;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92" name="Google Shape;1092;p63"/>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093" name="Google Shape;1093;p63"/>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1094" name="Shape 1094"/>
        <p:cNvGrpSpPr/>
        <p:nvPr/>
      </p:nvGrpSpPr>
      <p:grpSpPr>
        <a:xfrm>
          <a:off x="0" y="0"/>
          <a:ext cx="0" cy="0"/>
          <a:chOff x="0" y="0"/>
          <a:chExt cx="0" cy="0"/>
        </a:xfrm>
      </p:grpSpPr>
      <p:pic>
        <p:nvPicPr>
          <p:cNvPr id="1095" name="Google Shape;1095;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6" name="Google Shape;1096;p64"/>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97" name="Google Shape;1097;p64"/>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98" name="Google Shape;1098;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99" name="Shape 1099"/>
        <p:cNvGrpSpPr/>
        <p:nvPr/>
      </p:nvGrpSpPr>
      <p:grpSpPr>
        <a:xfrm>
          <a:off x="0" y="0"/>
          <a:ext cx="0" cy="0"/>
          <a:chOff x="0" y="0"/>
          <a:chExt cx="0" cy="0"/>
        </a:xfrm>
      </p:grpSpPr>
      <p:pic>
        <p:nvPicPr>
          <p:cNvPr id="1100" name="Google Shape;1100;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1" name="Google Shape;1101;p65"/>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2" name="Google Shape;1102;p65"/>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03" name="Google Shape;1103;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04" name="Shape 1104"/>
        <p:cNvGrpSpPr/>
        <p:nvPr/>
      </p:nvGrpSpPr>
      <p:grpSpPr>
        <a:xfrm>
          <a:off x="0" y="0"/>
          <a:ext cx="0" cy="0"/>
          <a:chOff x="0" y="0"/>
          <a:chExt cx="0" cy="0"/>
        </a:xfrm>
      </p:grpSpPr>
      <p:pic>
        <p:nvPicPr>
          <p:cNvPr id="1105" name="Google Shape;1105;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6" name="Google Shape;1106;p6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7" name="Google Shape;1107;p6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08" name="Google Shape;1108;p6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09" name="Google Shape;1109;p66"/>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10" name="Google Shape;1110;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1" name="Shape 1111"/>
        <p:cNvGrpSpPr/>
        <p:nvPr/>
      </p:nvGrpSpPr>
      <p:grpSpPr>
        <a:xfrm>
          <a:off x="0" y="0"/>
          <a:ext cx="0" cy="0"/>
          <a:chOff x="0" y="0"/>
          <a:chExt cx="0" cy="0"/>
        </a:xfrm>
      </p:grpSpPr>
      <p:pic>
        <p:nvPicPr>
          <p:cNvPr id="1112" name="Google Shape;1112;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3" name="Google Shape;1113;p67"/>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14" name="Google Shape;1114;p67"/>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15" name="Google Shape;1115;p67"/>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16" name="Google Shape;1116;p67"/>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17" name="Google Shape;1117;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18" name="Shape 1118"/>
        <p:cNvGrpSpPr/>
        <p:nvPr/>
      </p:nvGrpSpPr>
      <p:grpSpPr>
        <a:xfrm>
          <a:off x="0" y="0"/>
          <a:ext cx="0" cy="0"/>
          <a:chOff x="0" y="0"/>
          <a:chExt cx="0" cy="0"/>
        </a:xfrm>
      </p:grpSpPr>
      <p:pic>
        <p:nvPicPr>
          <p:cNvPr id="1119" name="Google Shape;1119;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0" name="Google Shape;1120;p68"/>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22" name="Google Shape;1122;p6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23" name="Google Shape;1123;p68"/>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24" name="Google Shape;1124;p6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125" name="Google Shape;1125;p68"/>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26" name="Google Shape;1126;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127" name="Shape 1127"/>
        <p:cNvGrpSpPr/>
        <p:nvPr/>
      </p:nvGrpSpPr>
      <p:grpSpPr>
        <a:xfrm>
          <a:off x="0" y="0"/>
          <a:ext cx="0" cy="0"/>
          <a:chOff x="0" y="0"/>
          <a:chExt cx="0" cy="0"/>
        </a:xfrm>
      </p:grpSpPr>
      <p:pic>
        <p:nvPicPr>
          <p:cNvPr id="1128" name="Google Shape;1128;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9" name="Google Shape;1129;p6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31" name="Google Shape;1131;p6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32" name="Google Shape;1132;p69"/>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133" name="Google Shape;1133;p69"/>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134" name="Google Shape;1134;p69"/>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135" name="Google Shape;1135;p69"/>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136" name="Google Shape;1136;p69"/>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137" name="Google Shape;1137;p69"/>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138" name="Google Shape;1138;p69"/>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139" name="Google Shape;1139;p69"/>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140" name="Google Shape;1140;p69"/>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141" name="Google Shape;1141;p69"/>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142" name="Google Shape;1142;p69"/>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143" name="Google Shape;1143;p69"/>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144" name="Google Shape;1144;p69"/>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145" name="Google Shape;1145;p69"/>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146" name="Google Shape;1146;p69"/>
          <p:cNvGrpSpPr/>
          <p:nvPr/>
        </p:nvGrpSpPr>
        <p:grpSpPr>
          <a:xfrm>
            <a:off x="4519000" y="3821425"/>
            <a:ext cx="420900" cy="912575"/>
            <a:chOff x="4680988" y="3981725"/>
            <a:chExt cx="420900" cy="912575"/>
          </a:xfrm>
        </p:grpSpPr>
        <p:pic>
          <p:nvPicPr>
            <p:cNvPr id="1147" name="Google Shape;1147;p69"/>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148" name="Google Shape;1148;p69"/>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149" name="Google Shape;1149;p69"/>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50" name="Google Shape;1150;p6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151" name="Google Shape;1151;p69"/>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52" name="Google Shape;115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153" name="Shape 1153"/>
        <p:cNvGrpSpPr/>
        <p:nvPr/>
      </p:nvGrpSpPr>
      <p:grpSpPr>
        <a:xfrm>
          <a:off x="0" y="0"/>
          <a:ext cx="0" cy="0"/>
          <a:chOff x="0" y="0"/>
          <a:chExt cx="0" cy="0"/>
        </a:xfrm>
      </p:grpSpPr>
      <p:pic>
        <p:nvPicPr>
          <p:cNvPr id="1154" name="Google Shape;1154;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5" name="Google Shape;1155;p70"/>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56" name="Google Shape;1156;p70"/>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59" name="Google Shape;1159;p7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60" name="Google Shape;1160;p7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1" name="Google Shape;1161;p70"/>
          <p:cNvGrpSpPr/>
          <p:nvPr/>
        </p:nvGrpSpPr>
        <p:grpSpPr>
          <a:xfrm>
            <a:off x="4732975" y="426900"/>
            <a:ext cx="3984300" cy="1538339"/>
            <a:chOff x="4623475" y="424050"/>
            <a:chExt cx="3984300" cy="1538339"/>
          </a:xfrm>
        </p:grpSpPr>
        <p:sp>
          <p:nvSpPr>
            <p:cNvPr id="1162" name="Google Shape;1162;p70"/>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63" name="Google Shape;1163;p70"/>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0"/>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165" name="Google Shape;1165;p70"/>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166" name="Google Shape;1166;p70"/>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167" name="Google Shape;1167;p70"/>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168" name="Google Shape;1168;p70"/>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169" name="Google Shape;1169;p70"/>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170" name="Google Shape;1170;p70"/>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172" name="Shape 1172"/>
        <p:cNvGrpSpPr/>
        <p:nvPr/>
      </p:nvGrpSpPr>
      <p:grpSpPr>
        <a:xfrm>
          <a:off x="0" y="0"/>
          <a:ext cx="0" cy="0"/>
          <a:chOff x="0" y="0"/>
          <a:chExt cx="0" cy="0"/>
        </a:xfrm>
      </p:grpSpPr>
      <p:sp>
        <p:nvSpPr>
          <p:cNvPr id="1173" name="Google Shape;1173;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4" name="Google Shape;1174;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75" name="Google Shape;1175;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176" name="Google Shape;1176;p71"/>
          <p:cNvGraphicFramePr/>
          <p:nvPr/>
        </p:nvGraphicFramePr>
        <p:xfrm>
          <a:off x="358300" y="1181050"/>
          <a:ext cx="3000000" cy="3000000"/>
        </p:xfrm>
        <a:graphic>
          <a:graphicData uri="http://schemas.openxmlformats.org/drawingml/2006/table">
            <a:tbl>
              <a:tblPr>
                <a:noFill/>
                <a:tableStyleId>{D668F964-3BEC-4FC2-90F1-17133722F6D0}</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177" name="Google Shape;1177;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178" name="Google Shape;1178;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179" name="Shape 1179"/>
        <p:cNvGrpSpPr/>
        <p:nvPr/>
      </p:nvGrpSpPr>
      <p:grpSpPr>
        <a:xfrm>
          <a:off x="0" y="0"/>
          <a:ext cx="0" cy="0"/>
          <a:chOff x="0" y="0"/>
          <a:chExt cx="0" cy="0"/>
        </a:xfrm>
      </p:grpSpPr>
      <p:cxnSp>
        <p:nvCxnSpPr>
          <p:cNvPr id="1180" name="Google Shape;118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81" name="Google Shape;1181;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182" name="Google Shape;1182;p72"/>
          <p:cNvGraphicFramePr/>
          <p:nvPr/>
        </p:nvGraphicFramePr>
        <p:xfrm>
          <a:off x="358300" y="876250"/>
          <a:ext cx="3000000" cy="3000000"/>
        </p:xfrm>
        <a:graphic>
          <a:graphicData uri="http://schemas.openxmlformats.org/drawingml/2006/table">
            <a:tbl>
              <a:tblPr>
                <a:noFill/>
                <a:tableStyleId>{D668F964-3BEC-4FC2-90F1-17133722F6D0}</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183" name="Google Shape;1183;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184" name="Google Shape;1184;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185" name="Shape 1185"/>
        <p:cNvGrpSpPr/>
        <p:nvPr/>
      </p:nvGrpSpPr>
      <p:grpSpPr>
        <a:xfrm>
          <a:off x="0" y="0"/>
          <a:ext cx="0" cy="0"/>
          <a:chOff x="0" y="0"/>
          <a:chExt cx="0" cy="0"/>
        </a:xfrm>
      </p:grpSpPr>
      <p:pic>
        <p:nvPicPr>
          <p:cNvPr id="1186" name="Google Shape;1186;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7" name="Google Shape;1187;p7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89" name="Google Shape;1189;p7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90" name="Google Shape;1190;p73"/>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191" name="Google Shape;1191;p73"/>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192" name="Google Shape;1192;p73"/>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193" name="Google Shape;1193;p73"/>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194" name="Google Shape;1194;p73"/>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195" name="Google Shape;1195;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196" name="Shape 1196"/>
        <p:cNvGrpSpPr/>
        <p:nvPr/>
      </p:nvGrpSpPr>
      <p:grpSpPr>
        <a:xfrm>
          <a:off x="0" y="0"/>
          <a:ext cx="0" cy="0"/>
          <a:chOff x="0" y="0"/>
          <a:chExt cx="0" cy="0"/>
        </a:xfrm>
      </p:grpSpPr>
      <p:sp>
        <p:nvSpPr>
          <p:cNvPr id="1197" name="Google Shape;1197;p74"/>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198" name="Google Shape;1198;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0" name="Google Shape;1200;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201" name="Google Shape;1201;p74"/>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202" name="Google Shape;1202;p74"/>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203" name="Google Shape;1203;p74"/>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04" name="Google Shape;1204;p74"/>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05" name="Google Shape;1205;p74"/>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206" name="Google Shape;1206;p74"/>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07" name="Google Shape;1207;p74"/>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4"/>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209" name="Google Shape;1209;p74"/>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210" name="Google Shape;1210;p74"/>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211" name="Google Shape;1211;p74"/>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212" name="Google Shape;1212;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213" name="Shape 1213"/>
        <p:cNvGrpSpPr/>
        <p:nvPr/>
      </p:nvGrpSpPr>
      <p:grpSpPr>
        <a:xfrm>
          <a:off x="0" y="0"/>
          <a:ext cx="0" cy="0"/>
          <a:chOff x="0" y="0"/>
          <a:chExt cx="0" cy="0"/>
        </a:xfrm>
      </p:grpSpPr>
      <p:cxnSp>
        <p:nvCxnSpPr>
          <p:cNvPr id="1214" name="Google Shape;1214;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16" name="Google Shape;1216;p7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217" name="Google Shape;1217;p75"/>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18" name="Google Shape;1218;p7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19" name="Google Shape;1219;p75"/>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20" name="Google Shape;1220;p75"/>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2" name="Google Shape;1222;p75"/>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24" name="Google Shape;1224;p75"/>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6" name="Google Shape;1226;p75"/>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7" name="Google Shape;1227;p75"/>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8" name="Google Shape;1228;p75"/>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9" name="Google Shape;1229;p75"/>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0" name="Google Shape;1230;p75"/>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231" name="Shape 1231"/>
        <p:cNvGrpSpPr/>
        <p:nvPr/>
      </p:nvGrpSpPr>
      <p:grpSpPr>
        <a:xfrm>
          <a:off x="0" y="0"/>
          <a:ext cx="0" cy="0"/>
          <a:chOff x="0" y="0"/>
          <a:chExt cx="0" cy="0"/>
        </a:xfrm>
      </p:grpSpPr>
      <p:pic>
        <p:nvPicPr>
          <p:cNvPr id="1232" name="Google Shape;1232;p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33" name="Google Shape;1233;p7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35" name="Google Shape;1235;p7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36" name="Google Shape;1236;p76"/>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37" name="Google Shape;1237;p7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38" name="Google Shape;1238;p76"/>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239" name="Google Shape;1239;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240" name="Shape 1240"/>
        <p:cNvGrpSpPr/>
        <p:nvPr/>
      </p:nvGrpSpPr>
      <p:grpSpPr>
        <a:xfrm>
          <a:off x="0" y="0"/>
          <a:ext cx="0" cy="0"/>
          <a:chOff x="0" y="0"/>
          <a:chExt cx="0" cy="0"/>
        </a:xfrm>
      </p:grpSpPr>
      <p:pic>
        <p:nvPicPr>
          <p:cNvPr id="1241" name="Google Shape;1241;p7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242" name="Google Shape;1242;p77"/>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243" name="Google Shape;1243;p77"/>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244" name="Google Shape;1244;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1245" name="Shape 1245"/>
        <p:cNvGrpSpPr/>
        <p:nvPr/>
      </p:nvGrpSpPr>
      <p:grpSpPr>
        <a:xfrm>
          <a:off x="0" y="0"/>
          <a:ext cx="0" cy="0"/>
          <a:chOff x="0" y="0"/>
          <a:chExt cx="0" cy="0"/>
        </a:xfrm>
      </p:grpSpPr>
      <p:pic>
        <p:nvPicPr>
          <p:cNvPr id="1246" name="Google Shape;1246;p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47" name="Google Shape;1247;p78"/>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248" name="Google Shape;1248;p7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9" name="Google Shape;1249;p7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50" name="Google Shape;1250;p7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51" name="Google Shape;1251;p78"/>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252" name="Google Shape;1252;p78"/>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1253" name="Google Shape;1253;p7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254" name="Google Shape;1254;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1255" name="Shape 1255"/>
        <p:cNvGrpSpPr/>
        <p:nvPr/>
      </p:nvGrpSpPr>
      <p:grpSpPr>
        <a:xfrm>
          <a:off x="0" y="0"/>
          <a:ext cx="0" cy="0"/>
          <a:chOff x="0" y="0"/>
          <a:chExt cx="0" cy="0"/>
        </a:xfrm>
      </p:grpSpPr>
      <p:pic>
        <p:nvPicPr>
          <p:cNvPr id="1256" name="Google Shape;1256;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7" name="Google Shape;1257;p7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258" name="Google Shape;1258;p7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9" name="Google Shape;1259;p7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0" name="Google Shape;1260;p7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Group Mini-Project: Traveling Companions</a:t>
            </a:r>
            <a:endParaRPr sz="3600">
              <a:solidFill>
                <a:srgbClr val="00D6CB"/>
              </a:solidFill>
              <a:latin typeface="Oswald"/>
              <a:ea typeface="Oswald"/>
              <a:cs typeface="Oswald"/>
              <a:sym typeface="Oswald"/>
            </a:endParaRPr>
          </a:p>
        </p:txBody>
      </p:sp>
      <p:sp>
        <p:nvSpPr>
          <p:cNvPr id="1261" name="Google Shape;1261;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2" name="Google Shape;1262;p79"/>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3" name="Google Shape;1263;p79"/>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1264" name="Shape 1264"/>
        <p:cNvGrpSpPr/>
        <p:nvPr/>
      </p:nvGrpSpPr>
      <p:grpSpPr>
        <a:xfrm>
          <a:off x="0" y="0"/>
          <a:ext cx="0" cy="0"/>
          <a:chOff x="0" y="0"/>
          <a:chExt cx="0" cy="0"/>
        </a:xfrm>
      </p:grpSpPr>
      <p:pic>
        <p:nvPicPr>
          <p:cNvPr id="1265" name="Google Shape;1265;p80"/>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1266" name="Google Shape;1266;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7" name="Google Shape;1267;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8" name="Google Shape;1268;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69" name="Google Shape;1269;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80"/>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71" name="Google Shape;1271;p80"/>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72" name="Google Shape;1272;p80"/>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73" name="Google Shape;1273;p8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1274" name="Shape 1274"/>
        <p:cNvGrpSpPr/>
        <p:nvPr/>
      </p:nvGrpSpPr>
      <p:grpSpPr>
        <a:xfrm>
          <a:off x="0" y="0"/>
          <a:ext cx="0" cy="0"/>
          <a:chOff x="0" y="0"/>
          <a:chExt cx="0" cy="0"/>
        </a:xfrm>
      </p:grpSpPr>
      <p:sp>
        <p:nvSpPr>
          <p:cNvPr id="1275" name="Google Shape;127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7" name="Google Shape;127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8" name="Google Shape;127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9" name="Google Shape;1279;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280" name="Google Shape;1280;p81"/>
          <p:cNvGrpSpPr/>
          <p:nvPr/>
        </p:nvGrpSpPr>
        <p:grpSpPr>
          <a:xfrm>
            <a:off x="457200" y="1378813"/>
            <a:ext cx="776889" cy="621300"/>
            <a:chOff x="457200" y="1378813"/>
            <a:chExt cx="776889" cy="621300"/>
          </a:xfrm>
        </p:grpSpPr>
        <p:sp>
          <p:nvSpPr>
            <p:cNvPr id="1281" name="Google Shape;1281;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82" name="Google Shape;1282;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83" name="Google Shape;1283;p81"/>
          <p:cNvGrpSpPr/>
          <p:nvPr/>
        </p:nvGrpSpPr>
        <p:grpSpPr>
          <a:xfrm>
            <a:off x="457200" y="2228725"/>
            <a:ext cx="776889" cy="621300"/>
            <a:chOff x="457200" y="1378813"/>
            <a:chExt cx="776889" cy="621300"/>
          </a:xfrm>
        </p:grpSpPr>
        <p:sp>
          <p:nvSpPr>
            <p:cNvPr id="1284" name="Google Shape;1284;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5" name="Google Shape;1285;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86" name="Google Shape;1286;p81"/>
          <p:cNvGrpSpPr/>
          <p:nvPr/>
        </p:nvGrpSpPr>
        <p:grpSpPr>
          <a:xfrm>
            <a:off x="457200" y="3073850"/>
            <a:ext cx="776889" cy="621300"/>
            <a:chOff x="457200" y="1378813"/>
            <a:chExt cx="776889" cy="621300"/>
          </a:xfrm>
        </p:grpSpPr>
        <p:sp>
          <p:nvSpPr>
            <p:cNvPr id="1287" name="Google Shape;1287;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8" name="Google Shape;1288;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89" name="Google Shape;1289;p81"/>
          <p:cNvGrpSpPr/>
          <p:nvPr/>
        </p:nvGrpSpPr>
        <p:grpSpPr>
          <a:xfrm>
            <a:off x="457200" y="3923750"/>
            <a:ext cx="776889" cy="621300"/>
            <a:chOff x="457200" y="1378813"/>
            <a:chExt cx="776889" cy="621300"/>
          </a:xfrm>
        </p:grpSpPr>
        <p:sp>
          <p:nvSpPr>
            <p:cNvPr id="1290" name="Google Shape;1290;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91" name="Google Shape;1291;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292" name="Google Shape;1292;p81"/>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3" name="Google Shape;129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1"/>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7" name="Google Shape;1297;p81"/>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8" name="Google Shape;1298;p81"/>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9" name="Google Shape;1299;p8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1300" name="Shape 1300"/>
        <p:cNvGrpSpPr/>
        <p:nvPr/>
      </p:nvGrpSpPr>
      <p:grpSpPr>
        <a:xfrm>
          <a:off x="0" y="0"/>
          <a:ext cx="0" cy="0"/>
          <a:chOff x="0" y="0"/>
          <a:chExt cx="0" cy="0"/>
        </a:xfrm>
      </p:grpSpPr>
      <p:sp>
        <p:nvSpPr>
          <p:cNvPr id="1301" name="Google Shape;1301;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304" name="Google Shape;1304;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5" name="Google Shape;1305;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06" name="Google Shape;1306;p82"/>
          <p:cNvGrpSpPr/>
          <p:nvPr/>
        </p:nvGrpSpPr>
        <p:grpSpPr>
          <a:xfrm>
            <a:off x="457200" y="1378813"/>
            <a:ext cx="776889" cy="621300"/>
            <a:chOff x="457200" y="1378813"/>
            <a:chExt cx="776889" cy="621300"/>
          </a:xfrm>
        </p:grpSpPr>
        <p:sp>
          <p:nvSpPr>
            <p:cNvPr id="1307" name="Google Shape;1307;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08" name="Google Shape;1308;p82"/>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09" name="Google Shape;1309;p82"/>
          <p:cNvGrpSpPr/>
          <p:nvPr/>
        </p:nvGrpSpPr>
        <p:grpSpPr>
          <a:xfrm>
            <a:off x="457200" y="2228725"/>
            <a:ext cx="776889" cy="621300"/>
            <a:chOff x="457200" y="1378813"/>
            <a:chExt cx="776889" cy="621300"/>
          </a:xfrm>
        </p:grpSpPr>
        <p:sp>
          <p:nvSpPr>
            <p:cNvPr id="1310" name="Google Shape;1310;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11" name="Google Shape;1311;p82"/>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12" name="Google Shape;1312;p82"/>
          <p:cNvGrpSpPr/>
          <p:nvPr/>
        </p:nvGrpSpPr>
        <p:grpSpPr>
          <a:xfrm>
            <a:off x="457200" y="3073850"/>
            <a:ext cx="776889" cy="621300"/>
            <a:chOff x="457200" y="1378813"/>
            <a:chExt cx="776889" cy="621300"/>
          </a:xfrm>
        </p:grpSpPr>
        <p:sp>
          <p:nvSpPr>
            <p:cNvPr id="1313" name="Google Shape;1313;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14" name="Google Shape;1314;p82"/>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15" name="Google Shape;1315;p82"/>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6" name="Google Shape;1316;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2"/>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9" name="Google Shape;1319;p82"/>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20" name="Google Shape;1320;p8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1321" name="Shape 1321"/>
        <p:cNvGrpSpPr/>
        <p:nvPr/>
      </p:nvGrpSpPr>
      <p:grpSpPr>
        <a:xfrm>
          <a:off x="0" y="0"/>
          <a:ext cx="0" cy="0"/>
          <a:chOff x="0" y="0"/>
          <a:chExt cx="0" cy="0"/>
        </a:xfrm>
      </p:grpSpPr>
      <p:sp>
        <p:nvSpPr>
          <p:cNvPr id="1322" name="Google Shape;1322;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25" name="Google Shape;1325;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26" name="Google Shape;1326;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27" name="Google Shape;1327;p83"/>
          <p:cNvGrpSpPr/>
          <p:nvPr/>
        </p:nvGrpSpPr>
        <p:grpSpPr>
          <a:xfrm>
            <a:off x="457200" y="1300225"/>
            <a:ext cx="776889" cy="621300"/>
            <a:chOff x="457200" y="1378813"/>
            <a:chExt cx="776889" cy="621300"/>
          </a:xfrm>
        </p:grpSpPr>
        <p:sp>
          <p:nvSpPr>
            <p:cNvPr id="1328" name="Google Shape;1328;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329" name="Google Shape;1329;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83"/>
          <p:cNvGrpSpPr/>
          <p:nvPr/>
        </p:nvGrpSpPr>
        <p:grpSpPr>
          <a:xfrm>
            <a:off x="457200" y="2000125"/>
            <a:ext cx="776889" cy="621300"/>
            <a:chOff x="457200" y="1378813"/>
            <a:chExt cx="776889" cy="621300"/>
          </a:xfrm>
        </p:grpSpPr>
        <p:sp>
          <p:nvSpPr>
            <p:cNvPr id="1331" name="Google Shape;1331;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332" name="Google Shape;1332;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83"/>
          <p:cNvGrpSpPr/>
          <p:nvPr/>
        </p:nvGrpSpPr>
        <p:grpSpPr>
          <a:xfrm>
            <a:off x="457200" y="2692850"/>
            <a:ext cx="776889" cy="621300"/>
            <a:chOff x="457200" y="1378813"/>
            <a:chExt cx="776889" cy="621300"/>
          </a:xfrm>
        </p:grpSpPr>
        <p:sp>
          <p:nvSpPr>
            <p:cNvPr id="1334" name="Google Shape;1334;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335" name="Google Shape;1335;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83"/>
          <p:cNvGrpSpPr/>
          <p:nvPr/>
        </p:nvGrpSpPr>
        <p:grpSpPr>
          <a:xfrm>
            <a:off x="457200" y="3390350"/>
            <a:ext cx="776889" cy="621300"/>
            <a:chOff x="457200" y="1378813"/>
            <a:chExt cx="776889" cy="621300"/>
          </a:xfrm>
        </p:grpSpPr>
        <p:sp>
          <p:nvSpPr>
            <p:cNvPr id="1337" name="Google Shape;1337;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338" name="Google Shape;1338;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83"/>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83"/>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83"/>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46" name="Google Shape;1346;p83"/>
          <p:cNvGrpSpPr/>
          <p:nvPr/>
        </p:nvGrpSpPr>
        <p:grpSpPr>
          <a:xfrm>
            <a:off x="469500" y="4083075"/>
            <a:ext cx="776889" cy="621300"/>
            <a:chOff x="457200" y="1378813"/>
            <a:chExt cx="776889" cy="621300"/>
          </a:xfrm>
        </p:grpSpPr>
        <p:sp>
          <p:nvSpPr>
            <p:cNvPr id="1347" name="Google Shape;1347;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48" name="Google Shape;1348;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3"/>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1" name="Google Shape;1351;p83"/>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_2">
    <p:spTree>
      <p:nvGrpSpPr>
        <p:cNvPr id="1352" name="Shape 1352"/>
        <p:cNvGrpSpPr/>
        <p:nvPr/>
      </p:nvGrpSpPr>
      <p:grpSpPr>
        <a:xfrm>
          <a:off x="0" y="0"/>
          <a:ext cx="0" cy="0"/>
          <a:chOff x="0" y="0"/>
          <a:chExt cx="0" cy="0"/>
        </a:xfrm>
      </p:grpSpPr>
      <p:sp>
        <p:nvSpPr>
          <p:cNvPr id="1353" name="Google Shape;1353;p8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6" name="Google Shape;1356;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57" name="Google Shape;135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58" name="Google Shape;1358;p84"/>
          <p:cNvGrpSpPr/>
          <p:nvPr/>
        </p:nvGrpSpPr>
        <p:grpSpPr>
          <a:xfrm>
            <a:off x="457200" y="1237825"/>
            <a:ext cx="776900" cy="486300"/>
            <a:chOff x="457200" y="1466425"/>
            <a:chExt cx="776900" cy="486300"/>
          </a:xfrm>
        </p:grpSpPr>
        <p:sp>
          <p:nvSpPr>
            <p:cNvPr id="1359" name="Google Shape;1359;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360" name="Google Shape;1360;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84"/>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2" name="Google Shape;1362;p8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3" name="Google Shape;1363;p84"/>
          <p:cNvGrpSpPr/>
          <p:nvPr/>
        </p:nvGrpSpPr>
        <p:grpSpPr>
          <a:xfrm>
            <a:off x="457200" y="1828900"/>
            <a:ext cx="776900" cy="486300"/>
            <a:chOff x="457200" y="1466425"/>
            <a:chExt cx="776900" cy="486300"/>
          </a:xfrm>
        </p:grpSpPr>
        <p:sp>
          <p:nvSpPr>
            <p:cNvPr id="1364" name="Google Shape;1364;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365" name="Google Shape;1365;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8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7" name="Google Shape;1367;p84"/>
          <p:cNvGrpSpPr/>
          <p:nvPr/>
        </p:nvGrpSpPr>
        <p:grpSpPr>
          <a:xfrm>
            <a:off x="457200" y="2419975"/>
            <a:ext cx="776900" cy="486300"/>
            <a:chOff x="457200" y="1466425"/>
            <a:chExt cx="776900" cy="486300"/>
          </a:xfrm>
        </p:grpSpPr>
        <p:sp>
          <p:nvSpPr>
            <p:cNvPr id="1368" name="Google Shape;1368;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369" name="Google Shape;1369;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8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84"/>
          <p:cNvGrpSpPr/>
          <p:nvPr/>
        </p:nvGrpSpPr>
        <p:grpSpPr>
          <a:xfrm>
            <a:off x="457200" y="3011050"/>
            <a:ext cx="776900" cy="486300"/>
            <a:chOff x="457200" y="1466425"/>
            <a:chExt cx="776900" cy="486300"/>
          </a:xfrm>
        </p:grpSpPr>
        <p:sp>
          <p:nvSpPr>
            <p:cNvPr id="1372" name="Google Shape;1372;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373" name="Google Shape;1373;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8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84"/>
          <p:cNvGrpSpPr/>
          <p:nvPr/>
        </p:nvGrpSpPr>
        <p:grpSpPr>
          <a:xfrm>
            <a:off x="457200" y="3602137"/>
            <a:ext cx="776900" cy="486300"/>
            <a:chOff x="457200" y="1466425"/>
            <a:chExt cx="776900" cy="486300"/>
          </a:xfrm>
        </p:grpSpPr>
        <p:sp>
          <p:nvSpPr>
            <p:cNvPr id="1376" name="Google Shape;1376;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77" name="Google Shape;1377;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8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9" name="Google Shape;1379;p84"/>
          <p:cNvGrpSpPr/>
          <p:nvPr/>
        </p:nvGrpSpPr>
        <p:grpSpPr>
          <a:xfrm>
            <a:off x="457200" y="4193262"/>
            <a:ext cx="776900" cy="486300"/>
            <a:chOff x="457200" y="1466425"/>
            <a:chExt cx="776900" cy="486300"/>
          </a:xfrm>
        </p:grpSpPr>
        <p:sp>
          <p:nvSpPr>
            <p:cNvPr id="1380" name="Google Shape;1380;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381" name="Google Shape;1381;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2" name="Google Shape;1382;p84"/>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3" name="Google Shape;1383;p84"/>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84"/>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84"/>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6" name="Google Shape;1386;p84"/>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84"/>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1">
    <p:spTree>
      <p:nvGrpSpPr>
        <p:cNvPr id="1388" name="Shape 1388"/>
        <p:cNvGrpSpPr/>
        <p:nvPr/>
      </p:nvGrpSpPr>
      <p:grpSpPr>
        <a:xfrm>
          <a:off x="0" y="0"/>
          <a:ext cx="0" cy="0"/>
          <a:chOff x="0" y="0"/>
          <a:chExt cx="0" cy="0"/>
        </a:xfrm>
      </p:grpSpPr>
      <p:sp>
        <p:nvSpPr>
          <p:cNvPr id="1389" name="Google Shape;1389;p85"/>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93" name="Google Shape;1393;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94" name="Google Shape;1394;p85"/>
          <p:cNvGrpSpPr/>
          <p:nvPr/>
        </p:nvGrpSpPr>
        <p:grpSpPr>
          <a:xfrm>
            <a:off x="457222" y="1149803"/>
            <a:ext cx="713194" cy="446423"/>
            <a:chOff x="457200" y="1466425"/>
            <a:chExt cx="776900" cy="486300"/>
          </a:xfrm>
        </p:grpSpPr>
        <p:sp>
          <p:nvSpPr>
            <p:cNvPr id="1395" name="Google Shape;139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96" name="Google Shape;139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 name="Google Shape;1397;p85"/>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8" name="Google Shape;1398;p85"/>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9" name="Google Shape;1399;p85"/>
          <p:cNvGrpSpPr/>
          <p:nvPr/>
        </p:nvGrpSpPr>
        <p:grpSpPr>
          <a:xfrm>
            <a:off x="457222" y="1672428"/>
            <a:ext cx="713194" cy="446423"/>
            <a:chOff x="457200" y="1466425"/>
            <a:chExt cx="776900" cy="486300"/>
          </a:xfrm>
        </p:grpSpPr>
        <p:sp>
          <p:nvSpPr>
            <p:cNvPr id="1400" name="Google Shape;1400;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401" name="Google Shape;1401;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85"/>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3" name="Google Shape;1403;p85"/>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p85"/>
          <p:cNvGrpSpPr/>
          <p:nvPr/>
        </p:nvGrpSpPr>
        <p:grpSpPr>
          <a:xfrm>
            <a:off x="457197" y="2195578"/>
            <a:ext cx="713194" cy="446423"/>
            <a:chOff x="457200" y="1466425"/>
            <a:chExt cx="776900" cy="486300"/>
          </a:xfrm>
        </p:grpSpPr>
        <p:sp>
          <p:nvSpPr>
            <p:cNvPr id="1405" name="Google Shape;140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06" name="Google Shape;140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85"/>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8" name="Google Shape;1408;p85"/>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85"/>
          <p:cNvGrpSpPr/>
          <p:nvPr/>
        </p:nvGrpSpPr>
        <p:grpSpPr>
          <a:xfrm>
            <a:off x="457197" y="2718203"/>
            <a:ext cx="713194" cy="446423"/>
            <a:chOff x="457200" y="1466425"/>
            <a:chExt cx="776900" cy="486300"/>
          </a:xfrm>
        </p:grpSpPr>
        <p:sp>
          <p:nvSpPr>
            <p:cNvPr id="1410" name="Google Shape;1410;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11" name="Google Shape;1411;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85"/>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3" name="Google Shape;1413;p85"/>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85"/>
          <p:cNvGrpSpPr/>
          <p:nvPr/>
        </p:nvGrpSpPr>
        <p:grpSpPr>
          <a:xfrm>
            <a:off x="457222" y="3240828"/>
            <a:ext cx="713194" cy="446423"/>
            <a:chOff x="457200" y="1466425"/>
            <a:chExt cx="776900" cy="486300"/>
          </a:xfrm>
        </p:grpSpPr>
        <p:sp>
          <p:nvSpPr>
            <p:cNvPr id="1415" name="Google Shape;141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16" name="Google Shape;141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85"/>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8" name="Google Shape;1418;p85"/>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85"/>
          <p:cNvGrpSpPr/>
          <p:nvPr/>
        </p:nvGrpSpPr>
        <p:grpSpPr>
          <a:xfrm>
            <a:off x="457222" y="3763453"/>
            <a:ext cx="713194" cy="446423"/>
            <a:chOff x="457200" y="1466425"/>
            <a:chExt cx="776900" cy="486300"/>
          </a:xfrm>
        </p:grpSpPr>
        <p:sp>
          <p:nvSpPr>
            <p:cNvPr id="1420" name="Google Shape;1420;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21" name="Google Shape;1421;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85"/>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3" name="Google Shape;1423;p85"/>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4" name="Google Shape;1424;p85"/>
          <p:cNvGrpSpPr/>
          <p:nvPr/>
        </p:nvGrpSpPr>
        <p:grpSpPr>
          <a:xfrm>
            <a:off x="457222" y="4311603"/>
            <a:ext cx="713194" cy="446423"/>
            <a:chOff x="457200" y="1466425"/>
            <a:chExt cx="776900" cy="486300"/>
          </a:xfrm>
        </p:grpSpPr>
        <p:sp>
          <p:nvSpPr>
            <p:cNvPr id="1425" name="Google Shape;142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26" name="Google Shape;142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 name="Google Shape;1427;p85"/>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8" name="Google Shape;1428;p85"/>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1429" name="Shape 1429"/>
        <p:cNvGrpSpPr/>
        <p:nvPr/>
      </p:nvGrpSpPr>
      <p:grpSpPr>
        <a:xfrm>
          <a:off x="0" y="0"/>
          <a:ext cx="0" cy="0"/>
          <a:chOff x="0" y="0"/>
          <a:chExt cx="0" cy="0"/>
        </a:xfrm>
      </p:grpSpPr>
      <p:sp>
        <p:nvSpPr>
          <p:cNvPr id="1430" name="Google Shape;1430;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2" name="Google Shape;1432;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33" name="Google Shape;1433;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4" name="Google Shape;1434;p8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6"/>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436" name="Google Shape;1436;p86"/>
          <p:cNvGrpSpPr/>
          <p:nvPr/>
        </p:nvGrpSpPr>
        <p:grpSpPr>
          <a:xfrm>
            <a:off x="457181" y="1345103"/>
            <a:ext cx="533372" cy="533480"/>
            <a:chOff x="457200" y="1378813"/>
            <a:chExt cx="695400" cy="695450"/>
          </a:xfrm>
        </p:grpSpPr>
        <p:sp>
          <p:nvSpPr>
            <p:cNvPr id="1437" name="Google Shape;1437;p8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38" name="Google Shape;1438;p86"/>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86"/>
          <p:cNvGrpSpPr/>
          <p:nvPr/>
        </p:nvGrpSpPr>
        <p:grpSpPr>
          <a:xfrm>
            <a:off x="3228956" y="1345103"/>
            <a:ext cx="533372" cy="533480"/>
            <a:chOff x="457200" y="1378813"/>
            <a:chExt cx="695400" cy="695450"/>
          </a:xfrm>
        </p:grpSpPr>
        <p:sp>
          <p:nvSpPr>
            <p:cNvPr id="1440" name="Google Shape;1440;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41" name="Google Shape;1441;p86"/>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42" name="Google Shape;1442;p8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6"/>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444" name="Google Shape;1444;p86"/>
          <p:cNvGrpSpPr/>
          <p:nvPr/>
        </p:nvGrpSpPr>
        <p:grpSpPr>
          <a:xfrm>
            <a:off x="6134081" y="1345853"/>
            <a:ext cx="533372" cy="533480"/>
            <a:chOff x="457200" y="1378813"/>
            <a:chExt cx="695400" cy="695450"/>
          </a:xfrm>
        </p:grpSpPr>
        <p:sp>
          <p:nvSpPr>
            <p:cNvPr id="1445" name="Google Shape;1445;p86"/>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446" name="Google Shape;1446;p86"/>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47" name="Google Shape;1447;p8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6"/>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49" name="Google Shape;1449;p8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1450" name="Shape 1450"/>
        <p:cNvGrpSpPr/>
        <p:nvPr/>
      </p:nvGrpSpPr>
      <p:grpSpPr>
        <a:xfrm>
          <a:off x="0" y="0"/>
          <a:ext cx="0" cy="0"/>
          <a:chOff x="0" y="0"/>
          <a:chExt cx="0" cy="0"/>
        </a:xfrm>
      </p:grpSpPr>
      <p:sp>
        <p:nvSpPr>
          <p:cNvPr id="1451" name="Google Shape;1451;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2" name="Google Shape;1452;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3" name="Google Shape;1453;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54" name="Google Shape;1454;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5" name="Google Shape;1455;p8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7"/>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57" name="Google Shape;1457;p87"/>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1458" name="Google Shape;1458;p87"/>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7"/>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61" name="Google Shape;1461;p87"/>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62" name="Google Shape;1462;p87"/>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1463" name="Google Shape;1463;p87"/>
          <p:cNvGrpSpPr/>
          <p:nvPr/>
        </p:nvGrpSpPr>
        <p:grpSpPr>
          <a:xfrm>
            <a:off x="6134054" y="1345850"/>
            <a:ext cx="2298699" cy="533482"/>
            <a:chOff x="457164" y="1378809"/>
            <a:chExt cx="2997000" cy="695454"/>
          </a:xfrm>
        </p:grpSpPr>
        <p:sp>
          <p:nvSpPr>
            <p:cNvPr id="1464" name="Google Shape;1464;p87"/>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65" name="Google Shape;1465;p87"/>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66" name="Google Shape;1466;p8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7"/>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68" name="Google Shape;1468;p8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69" name="Google Shape;1469;p87"/>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1470" name="Google Shape;1470;p87"/>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1471" name="Google Shape;1471;p87"/>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1472" name="Shape 1472"/>
        <p:cNvGrpSpPr/>
        <p:nvPr/>
      </p:nvGrpSpPr>
      <p:grpSpPr>
        <a:xfrm>
          <a:off x="0" y="0"/>
          <a:ext cx="0" cy="0"/>
          <a:chOff x="0" y="0"/>
          <a:chExt cx="0" cy="0"/>
        </a:xfrm>
      </p:grpSpPr>
      <p:pic>
        <p:nvPicPr>
          <p:cNvPr id="1473" name="Google Shape;1473;p8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474" name="Google Shape;1474;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5" name="Google Shape;1475;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6" name="Google Shape;1476;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77" name="Google Shape;1477;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78" name="Google Shape;1478;p88"/>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79" name="Google Shape;1479;p8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0" name="Google Shape;1480;p88"/>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88"/>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2" name="Google Shape;1482;p88"/>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483" name="Google Shape;1483;p88"/>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484" name="Google Shape;1484;p8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8"/>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486" name="Google Shape;1486;p8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_2">
    <p:spTree>
      <p:nvGrpSpPr>
        <p:cNvPr id="1487" name="Shape 1487"/>
        <p:cNvGrpSpPr/>
        <p:nvPr/>
      </p:nvGrpSpPr>
      <p:grpSpPr>
        <a:xfrm>
          <a:off x="0" y="0"/>
          <a:ext cx="0" cy="0"/>
          <a:chOff x="0" y="0"/>
          <a:chExt cx="0" cy="0"/>
        </a:xfrm>
      </p:grpSpPr>
      <p:grpSp>
        <p:nvGrpSpPr>
          <p:cNvPr id="1488" name="Google Shape;1488;p89"/>
          <p:cNvGrpSpPr/>
          <p:nvPr/>
        </p:nvGrpSpPr>
        <p:grpSpPr>
          <a:xfrm>
            <a:off x="453220" y="1424000"/>
            <a:ext cx="743726" cy="530949"/>
            <a:chOff x="453220" y="1424000"/>
            <a:chExt cx="743726" cy="530949"/>
          </a:xfrm>
        </p:grpSpPr>
        <p:sp>
          <p:nvSpPr>
            <p:cNvPr id="1489" name="Google Shape;1489;p8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90" name="Google Shape;1490;p8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491" name="Google Shape;1491;p89"/>
          <p:cNvGrpSpPr/>
          <p:nvPr/>
        </p:nvGrpSpPr>
        <p:grpSpPr>
          <a:xfrm>
            <a:off x="453233" y="2276300"/>
            <a:ext cx="743726" cy="530949"/>
            <a:chOff x="453233" y="2276300"/>
            <a:chExt cx="743726" cy="530949"/>
          </a:xfrm>
        </p:grpSpPr>
        <p:sp>
          <p:nvSpPr>
            <p:cNvPr id="1492" name="Google Shape;1492;p8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93" name="Google Shape;1493;p8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494" name="Google Shape;1494;p8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6" name="Google Shape;1496;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97" name="Google Shape;1497;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98" name="Google Shape;1498;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99" name="Google Shape;1499;p8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8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3" name="Google Shape;1503;p89"/>
          <p:cNvGrpSpPr/>
          <p:nvPr/>
        </p:nvGrpSpPr>
        <p:grpSpPr>
          <a:xfrm>
            <a:off x="453233" y="3128588"/>
            <a:ext cx="743726" cy="530949"/>
            <a:chOff x="453233" y="3128588"/>
            <a:chExt cx="743726" cy="530949"/>
          </a:xfrm>
        </p:grpSpPr>
        <p:sp>
          <p:nvSpPr>
            <p:cNvPr id="1504" name="Google Shape;1504;p8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05" name="Google Shape;1505;p8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506" name="Google Shape;1506;p89"/>
          <p:cNvGrpSpPr/>
          <p:nvPr/>
        </p:nvGrpSpPr>
        <p:grpSpPr>
          <a:xfrm>
            <a:off x="453233" y="3952200"/>
            <a:ext cx="743726" cy="530949"/>
            <a:chOff x="453233" y="3952200"/>
            <a:chExt cx="743726" cy="530949"/>
          </a:xfrm>
        </p:grpSpPr>
        <p:sp>
          <p:nvSpPr>
            <p:cNvPr id="1507" name="Google Shape;1507;p8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08" name="Google Shape;1508;p8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509" name="Google Shape;1509;p8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8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1" name="Google Shape;1511;p89"/>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2" name="Google Shape;1512;p8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1513" name="Shape 1513"/>
        <p:cNvGrpSpPr/>
        <p:nvPr/>
      </p:nvGrpSpPr>
      <p:grpSpPr>
        <a:xfrm>
          <a:off x="0" y="0"/>
          <a:ext cx="0" cy="0"/>
          <a:chOff x="0" y="0"/>
          <a:chExt cx="0" cy="0"/>
        </a:xfrm>
      </p:grpSpPr>
      <p:sp>
        <p:nvSpPr>
          <p:cNvPr id="1514" name="Google Shape;1514;p9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15" name="Google Shape;1515;p9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16" name="Google Shape;1516;p9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17" name="Google Shape;1517;p9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18" name="Google Shape;1518;p9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0" name="Google Shape;1520;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1" name="Google Shape;1521;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22" name="Google Shape;1522;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3" name="Google Shape;1523;p9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4" name="Google Shape;1524;p9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27" name="Google Shape;1527;p9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28" name="Google Shape;1528;p9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9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0" name="Google Shape;1530;p9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1531" name="Shape 1531"/>
        <p:cNvGrpSpPr/>
        <p:nvPr/>
      </p:nvGrpSpPr>
      <p:grpSpPr>
        <a:xfrm>
          <a:off x="0" y="0"/>
          <a:ext cx="0" cy="0"/>
          <a:chOff x="0" y="0"/>
          <a:chExt cx="0" cy="0"/>
        </a:xfrm>
      </p:grpSpPr>
      <p:sp>
        <p:nvSpPr>
          <p:cNvPr id="1532" name="Google Shape;1532;p9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33" name="Google Shape;1533;p9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34" name="Google Shape;1534;p9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35" name="Google Shape;1535;p9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36" name="Google Shape;1536;p9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39" name="Google Shape;153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0" name="Google Shape;154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1" name="Google Shape;1541;p9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45" name="Google Shape;1545;p9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46" name="Google Shape;1546;p9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47" name="Google Shape;1547;p9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48" name="Google Shape;1548;p91"/>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9" name="Google Shape;1549;p91"/>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0" name="Google Shape;1550;p91"/>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91"/>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9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1553" name="Shape 1553"/>
        <p:cNvGrpSpPr/>
        <p:nvPr/>
      </p:nvGrpSpPr>
      <p:grpSpPr>
        <a:xfrm>
          <a:off x="0" y="0"/>
          <a:ext cx="0" cy="0"/>
          <a:chOff x="0" y="0"/>
          <a:chExt cx="0" cy="0"/>
        </a:xfrm>
      </p:grpSpPr>
      <p:sp>
        <p:nvSpPr>
          <p:cNvPr id="1554" name="Google Shape;1554;p9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55" name="Google Shape;1555;p9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56" name="Google Shape;1556;p9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57" name="Google Shape;1557;p9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58" name="Google Shape;1558;p9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0" name="Google Shape;1560;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1" name="Google Shape;1561;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9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66" name="Google Shape;1566;p9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67" name="Google Shape;1567;p92"/>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8" name="Google Shape;1568;p92"/>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9" name="Google Shape;1569;p92"/>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9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1571" name="Shape 1571"/>
        <p:cNvGrpSpPr/>
        <p:nvPr/>
      </p:nvGrpSpPr>
      <p:grpSpPr>
        <a:xfrm>
          <a:off x="0" y="0"/>
          <a:ext cx="0" cy="0"/>
          <a:chOff x="0" y="0"/>
          <a:chExt cx="0" cy="0"/>
        </a:xfrm>
      </p:grpSpPr>
      <p:sp>
        <p:nvSpPr>
          <p:cNvPr id="1572" name="Google Shape;1572;p9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3" name="Google Shape;1573;p9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74" name="Google Shape;1574;p9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5" name="Google Shape;1575;p9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76" name="Google Shape;1576;p9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8" name="Google Shape;1578;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9" name="Google Shape;1579;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80" name="Google Shape;1580;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1" name="Google Shape;1581;p9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85" name="Google Shape;1585;p9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86" name="Google Shape;1586;p9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87" name="Google Shape;1587;p9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88" name="Google Shape;1588;p9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9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9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9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9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1593" name="Shape 1593"/>
        <p:cNvGrpSpPr/>
        <p:nvPr/>
      </p:nvGrpSpPr>
      <p:grpSpPr>
        <a:xfrm>
          <a:off x="0" y="0"/>
          <a:ext cx="0" cy="0"/>
          <a:chOff x="0" y="0"/>
          <a:chExt cx="0" cy="0"/>
        </a:xfrm>
      </p:grpSpPr>
      <p:grpSp>
        <p:nvGrpSpPr>
          <p:cNvPr id="1594" name="Google Shape;1594;p94"/>
          <p:cNvGrpSpPr/>
          <p:nvPr/>
        </p:nvGrpSpPr>
        <p:grpSpPr>
          <a:xfrm>
            <a:off x="453220" y="1424000"/>
            <a:ext cx="743726" cy="530949"/>
            <a:chOff x="453220" y="1424000"/>
            <a:chExt cx="743726" cy="530949"/>
          </a:xfrm>
        </p:grpSpPr>
        <p:sp>
          <p:nvSpPr>
            <p:cNvPr id="1595" name="Google Shape;1595;p9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6" name="Google Shape;1596;p9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597" name="Google Shape;1597;p9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8" name="Google Shape;1598;p9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99" name="Google Shape;1599;p9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1" name="Google Shape;1601;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2" name="Google Shape;1602;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03" name="Google Shape;1603;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4" name="Google Shape;1604;p9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07" name="Google Shape;1607;p9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08" name="Google Shape;1608;p9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9" name="Google Shape;1609;p9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0" name="Google Shape;1610;p9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9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1612" name="Shape 1612"/>
        <p:cNvGrpSpPr/>
        <p:nvPr/>
      </p:nvGrpSpPr>
      <p:grpSpPr>
        <a:xfrm>
          <a:off x="0" y="0"/>
          <a:ext cx="0" cy="0"/>
          <a:chOff x="0" y="0"/>
          <a:chExt cx="0" cy="0"/>
        </a:xfrm>
      </p:grpSpPr>
      <p:sp>
        <p:nvSpPr>
          <p:cNvPr id="1613" name="Google Shape;1613;p9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15" name="Google Shape;1615;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6" name="Google Shape;1616;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17" name="Google Shape;1617;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8" name="Google Shape;1618;p9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9" name="Google Shape;1619;p9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3" name="Google Shape;1623;p9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9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5" name="Google Shape;1625;p9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7" name="Google Shape;1627;p9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28" name="Google Shape;1628;p9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29" name="Google Shape;1629;p9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0" name="Google Shape;1630;p9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1" name="Google Shape;1631;p9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2" name="Google Shape;1632;p9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3" name="Google Shape;1633;p9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4" name="Google Shape;1634;p9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5" name="Google Shape;1635;p9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6" name="Google Shape;1636;p9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7" name="Google Shape;1637;p9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1638" name="Shape 1638"/>
        <p:cNvGrpSpPr/>
        <p:nvPr/>
      </p:nvGrpSpPr>
      <p:grpSpPr>
        <a:xfrm>
          <a:off x="0" y="0"/>
          <a:ext cx="0" cy="0"/>
          <a:chOff x="0" y="0"/>
          <a:chExt cx="0" cy="0"/>
        </a:xfrm>
      </p:grpSpPr>
      <p:sp>
        <p:nvSpPr>
          <p:cNvPr id="1639" name="Google Shape;1639;p9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41" name="Google Shape;1641;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2" name="Google Shape;1642;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43" name="Google Shape;164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4" name="Google Shape;1644;p9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5" name="Google Shape;1645;p9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8" name="Google Shape;1648;p9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9" name="Google Shape;1649;p9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50" name="Google Shape;1650;p9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51" name="Google Shape;1651;p9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52" name="Google Shape;1652;p9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53" name="Google Shape;1653;p9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54" name="Google Shape;1654;p9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55" name="Google Shape;1655;p9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1656" name="Shape 1656"/>
        <p:cNvGrpSpPr/>
        <p:nvPr/>
      </p:nvGrpSpPr>
      <p:grpSpPr>
        <a:xfrm>
          <a:off x="0" y="0"/>
          <a:ext cx="0" cy="0"/>
          <a:chOff x="0" y="0"/>
          <a:chExt cx="0" cy="0"/>
        </a:xfrm>
      </p:grpSpPr>
      <p:sp>
        <p:nvSpPr>
          <p:cNvPr id="1657" name="Google Shape;1657;p9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8" name="Google Shape;1658;p9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1659" name="Google Shape;1659;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60" name="Google Shape;1660;p9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661" name="Google Shape;1661;p9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67" name="Google Shape;1667;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68" name="Google Shape;1668;p97"/>
          <p:cNvGrpSpPr/>
          <p:nvPr/>
        </p:nvGrpSpPr>
        <p:grpSpPr>
          <a:xfrm>
            <a:off x="429795" y="1274754"/>
            <a:ext cx="577822" cy="412443"/>
            <a:chOff x="453224" y="1424000"/>
            <a:chExt cx="510985" cy="364800"/>
          </a:xfrm>
        </p:grpSpPr>
        <p:sp>
          <p:nvSpPr>
            <p:cNvPr id="1669" name="Google Shape;1669;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0" name="Google Shape;1670;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71" name="Google Shape;1671;p97"/>
          <p:cNvGrpSpPr/>
          <p:nvPr/>
        </p:nvGrpSpPr>
        <p:grpSpPr>
          <a:xfrm>
            <a:off x="429795" y="1865844"/>
            <a:ext cx="577822" cy="412443"/>
            <a:chOff x="453224" y="1424000"/>
            <a:chExt cx="510985" cy="364800"/>
          </a:xfrm>
        </p:grpSpPr>
        <p:sp>
          <p:nvSpPr>
            <p:cNvPr id="1672" name="Google Shape;1672;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3" name="Google Shape;1673;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74" name="Google Shape;1674;p97"/>
          <p:cNvGrpSpPr/>
          <p:nvPr/>
        </p:nvGrpSpPr>
        <p:grpSpPr>
          <a:xfrm>
            <a:off x="429795" y="2456934"/>
            <a:ext cx="577822" cy="412443"/>
            <a:chOff x="453224" y="1424000"/>
            <a:chExt cx="510985" cy="364800"/>
          </a:xfrm>
        </p:grpSpPr>
        <p:sp>
          <p:nvSpPr>
            <p:cNvPr id="1675" name="Google Shape;1675;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6" name="Google Shape;1676;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77" name="Google Shape;1677;p97"/>
          <p:cNvGrpSpPr/>
          <p:nvPr/>
        </p:nvGrpSpPr>
        <p:grpSpPr>
          <a:xfrm>
            <a:off x="429795" y="3048024"/>
            <a:ext cx="577822" cy="412443"/>
            <a:chOff x="453224" y="1424000"/>
            <a:chExt cx="510985" cy="364800"/>
          </a:xfrm>
        </p:grpSpPr>
        <p:sp>
          <p:nvSpPr>
            <p:cNvPr id="1678" name="Google Shape;1678;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9" name="Google Shape;1679;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80" name="Google Shape;1680;p97"/>
          <p:cNvGrpSpPr/>
          <p:nvPr/>
        </p:nvGrpSpPr>
        <p:grpSpPr>
          <a:xfrm>
            <a:off x="429795" y="3639114"/>
            <a:ext cx="577822" cy="412443"/>
            <a:chOff x="453224" y="1424000"/>
            <a:chExt cx="510985" cy="364800"/>
          </a:xfrm>
        </p:grpSpPr>
        <p:sp>
          <p:nvSpPr>
            <p:cNvPr id="1681" name="Google Shape;1681;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82" name="Google Shape;1682;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83" name="Google Shape;1683;p97"/>
          <p:cNvGrpSpPr/>
          <p:nvPr/>
        </p:nvGrpSpPr>
        <p:grpSpPr>
          <a:xfrm>
            <a:off x="429795" y="4230204"/>
            <a:ext cx="577822" cy="412443"/>
            <a:chOff x="453224" y="1424000"/>
            <a:chExt cx="510985" cy="364800"/>
          </a:xfrm>
        </p:grpSpPr>
        <p:sp>
          <p:nvSpPr>
            <p:cNvPr id="1684" name="Google Shape;1684;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85" name="Google Shape;1685;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686" name="Google Shape;1686;p97"/>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97"/>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8" name="Google Shape;1688;p97"/>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9" name="Google Shape;1689;p97"/>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0" name="Google Shape;1690;p97"/>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1" name="Google Shape;1691;p97"/>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44">
          <p15:clr>
            <a:srgbClr val="FA7B17"/>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1692" name="Shape 1692"/>
        <p:cNvGrpSpPr/>
        <p:nvPr/>
      </p:nvGrpSpPr>
      <p:grpSpPr>
        <a:xfrm>
          <a:off x="0" y="0"/>
          <a:ext cx="0" cy="0"/>
          <a:chOff x="0" y="0"/>
          <a:chExt cx="0" cy="0"/>
        </a:xfrm>
      </p:grpSpPr>
      <p:cxnSp>
        <p:nvCxnSpPr>
          <p:cNvPr id="1693" name="Google Shape;1693;p98"/>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694" name="Google Shape;1694;p9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695" name="Google Shape;169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6" name="Google Shape;1696;p9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697" name="Google Shape;1697;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98" name="Google Shape;1698;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98"/>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98"/>
          <p:cNvGrpSpPr/>
          <p:nvPr/>
        </p:nvGrpSpPr>
        <p:grpSpPr>
          <a:xfrm>
            <a:off x="445468" y="4367943"/>
            <a:ext cx="491946" cy="359019"/>
            <a:chOff x="463425" y="1453125"/>
            <a:chExt cx="735125" cy="513838"/>
          </a:xfrm>
        </p:grpSpPr>
        <p:sp>
          <p:nvSpPr>
            <p:cNvPr id="1701" name="Google Shape;170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02" name="Google Shape;170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03" name="Google Shape;1703;p98"/>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4" name="Google Shape;1704;p98"/>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5" name="Google Shape;1705;p98"/>
          <p:cNvGrpSpPr/>
          <p:nvPr/>
        </p:nvGrpSpPr>
        <p:grpSpPr>
          <a:xfrm>
            <a:off x="445468" y="3832229"/>
            <a:ext cx="491946" cy="359019"/>
            <a:chOff x="463425" y="1453125"/>
            <a:chExt cx="735125" cy="513838"/>
          </a:xfrm>
        </p:grpSpPr>
        <p:sp>
          <p:nvSpPr>
            <p:cNvPr id="1706" name="Google Shape;1706;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07" name="Google Shape;1707;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08" name="Google Shape;1708;p98"/>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98"/>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98"/>
          <p:cNvGrpSpPr/>
          <p:nvPr/>
        </p:nvGrpSpPr>
        <p:grpSpPr>
          <a:xfrm>
            <a:off x="445468" y="3296514"/>
            <a:ext cx="491946" cy="359019"/>
            <a:chOff x="463425" y="1453125"/>
            <a:chExt cx="735125" cy="513838"/>
          </a:xfrm>
        </p:grpSpPr>
        <p:sp>
          <p:nvSpPr>
            <p:cNvPr id="1711" name="Google Shape;171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12" name="Google Shape;171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13" name="Google Shape;1713;p98"/>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4" name="Google Shape;1714;p98"/>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98"/>
          <p:cNvGrpSpPr/>
          <p:nvPr/>
        </p:nvGrpSpPr>
        <p:grpSpPr>
          <a:xfrm>
            <a:off x="445468" y="2760799"/>
            <a:ext cx="491946" cy="359019"/>
            <a:chOff x="463425" y="1453125"/>
            <a:chExt cx="735125" cy="513838"/>
          </a:xfrm>
        </p:grpSpPr>
        <p:sp>
          <p:nvSpPr>
            <p:cNvPr id="1716" name="Google Shape;1716;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17" name="Google Shape;1717;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18" name="Google Shape;1718;p98"/>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98"/>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98"/>
          <p:cNvGrpSpPr/>
          <p:nvPr/>
        </p:nvGrpSpPr>
        <p:grpSpPr>
          <a:xfrm>
            <a:off x="445468" y="2225085"/>
            <a:ext cx="491946" cy="359019"/>
            <a:chOff x="463425" y="1453125"/>
            <a:chExt cx="735125" cy="513838"/>
          </a:xfrm>
        </p:grpSpPr>
        <p:sp>
          <p:nvSpPr>
            <p:cNvPr id="1721" name="Google Shape;172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22" name="Google Shape;172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23" name="Google Shape;1723;p98"/>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98"/>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5" name="Google Shape;1725;p98"/>
          <p:cNvGrpSpPr/>
          <p:nvPr/>
        </p:nvGrpSpPr>
        <p:grpSpPr>
          <a:xfrm>
            <a:off x="445468" y="1689370"/>
            <a:ext cx="491946" cy="359019"/>
            <a:chOff x="463425" y="1453125"/>
            <a:chExt cx="735125" cy="513838"/>
          </a:xfrm>
        </p:grpSpPr>
        <p:sp>
          <p:nvSpPr>
            <p:cNvPr id="1726" name="Google Shape;1726;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27" name="Google Shape;1727;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28" name="Google Shape;1728;p98"/>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9" name="Google Shape;1729;p98"/>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98"/>
          <p:cNvGrpSpPr/>
          <p:nvPr/>
        </p:nvGrpSpPr>
        <p:grpSpPr>
          <a:xfrm>
            <a:off x="445468" y="1153656"/>
            <a:ext cx="491946" cy="359019"/>
            <a:chOff x="463425" y="1453125"/>
            <a:chExt cx="735125" cy="513838"/>
          </a:xfrm>
        </p:grpSpPr>
        <p:sp>
          <p:nvSpPr>
            <p:cNvPr id="1731" name="Google Shape;173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32" name="Google Shape;173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33" name="Google Shape;1733;p98"/>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1734" name="Shape 1734"/>
        <p:cNvGrpSpPr/>
        <p:nvPr/>
      </p:nvGrpSpPr>
      <p:grpSpPr>
        <a:xfrm>
          <a:off x="0" y="0"/>
          <a:ext cx="0" cy="0"/>
          <a:chOff x="0" y="0"/>
          <a:chExt cx="0" cy="0"/>
        </a:xfrm>
      </p:grpSpPr>
      <p:pic>
        <p:nvPicPr>
          <p:cNvPr id="1735" name="Google Shape;1735;p9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36" name="Google Shape;1736;p99"/>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9"/>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738" name="Google Shape;1738;p99"/>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39" name="Google Shape;1739;p99"/>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740" name="Google Shape;1740;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1741" name="Shape 1741"/>
        <p:cNvGrpSpPr/>
        <p:nvPr/>
      </p:nvGrpSpPr>
      <p:grpSpPr>
        <a:xfrm>
          <a:off x="0" y="0"/>
          <a:ext cx="0" cy="0"/>
          <a:chOff x="0" y="0"/>
          <a:chExt cx="0" cy="0"/>
        </a:xfrm>
      </p:grpSpPr>
      <p:pic>
        <p:nvPicPr>
          <p:cNvPr id="1742" name="Google Shape;1742;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3" name="Google Shape;1743;p100"/>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4" name="Google Shape;1744;p100"/>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745" name="Google Shape;1745;p100"/>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46" name="Google Shape;1746;p100"/>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747" name="Google Shape;1747;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1748" name="Shape 1748"/>
        <p:cNvGrpSpPr/>
        <p:nvPr/>
      </p:nvGrpSpPr>
      <p:grpSpPr>
        <a:xfrm>
          <a:off x="0" y="0"/>
          <a:ext cx="0" cy="0"/>
          <a:chOff x="0" y="0"/>
          <a:chExt cx="0" cy="0"/>
        </a:xfrm>
      </p:grpSpPr>
      <p:pic>
        <p:nvPicPr>
          <p:cNvPr id="1749" name="Google Shape;1749;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50" name="Google Shape;1750;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51" name="Google Shape;1751;p101"/>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752" name="Google Shape;1752;p101"/>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3" name="Google Shape;1753;p101"/>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2.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4.xml"/><Relationship Id="rId42" Type="http://schemas.openxmlformats.org/officeDocument/2006/relationships/slideLayout" Target="../slideLayouts/slideLayout96.xml"/><Relationship Id="rId41" Type="http://schemas.openxmlformats.org/officeDocument/2006/relationships/slideLayout" Target="../slideLayouts/slideLayout95.xml"/><Relationship Id="rId44" Type="http://schemas.openxmlformats.org/officeDocument/2006/relationships/slideLayout" Target="../slideLayouts/slideLayout98.xml"/><Relationship Id="rId43" Type="http://schemas.openxmlformats.org/officeDocument/2006/relationships/slideLayout" Target="../slideLayouts/slideLayout97.xml"/><Relationship Id="rId46" Type="http://schemas.openxmlformats.org/officeDocument/2006/relationships/slideLayout" Target="../slideLayouts/slideLayout100.xml"/><Relationship Id="rId45" Type="http://schemas.openxmlformats.org/officeDocument/2006/relationships/slideLayout" Target="../slideLayouts/slideLayout99.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48" Type="http://schemas.openxmlformats.org/officeDocument/2006/relationships/slideLayout" Target="../slideLayouts/slideLayout102.xml"/><Relationship Id="rId47" Type="http://schemas.openxmlformats.org/officeDocument/2006/relationships/slideLayout" Target="../slideLayouts/slideLayout101.xml"/><Relationship Id="rId49" Type="http://schemas.openxmlformats.org/officeDocument/2006/relationships/slideLayout" Target="../slideLayouts/slideLayout103.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31" Type="http://schemas.openxmlformats.org/officeDocument/2006/relationships/slideLayout" Target="../slideLayouts/slideLayout85.xml"/><Relationship Id="rId30" Type="http://schemas.openxmlformats.org/officeDocument/2006/relationships/slideLayout" Target="../slideLayouts/slideLayout84.xml"/><Relationship Id="rId33" Type="http://schemas.openxmlformats.org/officeDocument/2006/relationships/slideLayout" Target="../slideLayouts/slideLayout87.xml"/><Relationship Id="rId32" Type="http://schemas.openxmlformats.org/officeDocument/2006/relationships/slideLayout" Target="../slideLayouts/slideLayout86.xml"/><Relationship Id="rId35" Type="http://schemas.openxmlformats.org/officeDocument/2006/relationships/slideLayout" Target="../slideLayouts/slideLayout89.xml"/><Relationship Id="rId34" Type="http://schemas.openxmlformats.org/officeDocument/2006/relationships/slideLayout" Target="../slideLayouts/slideLayout88.xml"/><Relationship Id="rId37" Type="http://schemas.openxmlformats.org/officeDocument/2006/relationships/slideLayout" Target="../slideLayouts/slideLayout91.xml"/><Relationship Id="rId36" Type="http://schemas.openxmlformats.org/officeDocument/2006/relationships/slideLayout" Target="../slideLayouts/slideLayout90.xml"/><Relationship Id="rId39" Type="http://schemas.openxmlformats.org/officeDocument/2006/relationships/slideLayout" Target="../slideLayouts/slideLayout93.xml"/><Relationship Id="rId38" Type="http://schemas.openxmlformats.org/officeDocument/2006/relationships/slideLayout" Target="../slideLayouts/slideLayout92.xml"/><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26" Type="http://schemas.openxmlformats.org/officeDocument/2006/relationships/slideLayout" Target="../slideLayouts/slideLayout80.xml"/><Relationship Id="rId25" Type="http://schemas.openxmlformats.org/officeDocument/2006/relationships/slideLayout" Target="../slideLayouts/slideLayout79.xml"/><Relationship Id="rId28" Type="http://schemas.openxmlformats.org/officeDocument/2006/relationships/slideLayout" Target="../slideLayouts/slideLayout82.xml"/><Relationship Id="rId27" Type="http://schemas.openxmlformats.org/officeDocument/2006/relationships/slideLayout" Target="../slideLayouts/slideLayout81.xml"/><Relationship Id="rId29" Type="http://schemas.openxmlformats.org/officeDocument/2006/relationships/slideLayout" Target="../slideLayouts/slideLayout83.xml"/><Relationship Id="rId51" Type="http://schemas.openxmlformats.org/officeDocument/2006/relationships/slideLayout" Target="../slideLayouts/slideLayout105.xml"/><Relationship Id="rId50" Type="http://schemas.openxmlformats.org/officeDocument/2006/relationships/slideLayout" Target="../slideLayouts/slideLayout104.xml"/><Relationship Id="rId53" Type="http://schemas.openxmlformats.org/officeDocument/2006/relationships/slideLayout" Target="../slideLayouts/slideLayout107.xml"/><Relationship Id="rId52" Type="http://schemas.openxmlformats.org/officeDocument/2006/relationships/slideLayout" Target="../slideLayouts/slideLayout106.xml"/><Relationship Id="rId11" Type="http://schemas.openxmlformats.org/officeDocument/2006/relationships/slideLayout" Target="../slideLayouts/slideLayout65.xml"/><Relationship Id="rId55" Type="http://schemas.openxmlformats.org/officeDocument/2006/relationships/slideLayout" Target="../slideLayouts/slideLayout109.xml"/><Relationship Id="rId10" Type="http://schemas.openxmlformats.org/officeDocument/2006/relationships/slideLayout" Target="../slideLayouts/slideLayout64.xml"/><Relationship Id="rId54" Type="http://schemas.openxmlformats.org/officeDocument/2006/relationships/slideLayout" Target="../slideLayouts/slideLayout108.xml"/><Relationship Id="rId13" Type="http://schemas.openxmlformats.org/officeDocument/2006/relationships/slideLayout" Target="../slideLayouts/slideLayout67.xml"/><Relationship Id="rId57" Type="http://schemas.openxmlformats.org/officeDocument/2006/relationships/slideLayout" Target="../slideLayouts/slideLayout111.xml"/><Relationship Id="rId12" Type="http://schemas.openxmlformats.org/officeDocument/2006/relationships/slideLayout" Target="../slideLayouts/slideLayout66.xml"/><Relationship Id="rId56" Type="http://schemas.openxmlformats.org/officeDocument/2006/relationships/slideLayout" Target="../slideLayouts/slideLayout110.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58" Type="http://schemas.openxmlformats.org/officeDocument/2006/relationships/theme" Target="../theme/theme1.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50" name="Shape 1050"/>
        <p:cNvGrpSpPr/>
        <p:nvPr/>
      </p:nvGrpSpPr>
      <p:grpSpPr>
        <a:xfrm>
          <a:off x="0" y="0"/>
          <a:ext cx="0" cy="0"/>
          <a:chOff x="0" y="0"/>
          <a:chExt cx="0" cy="0"/>
        </a:xfrm>
      </p:grpSpPr>
      <p:sp>
        <p:nvSpPr>
          <p:cNvPr id="1051" name="Google Shape;1051;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r>
              <a:rPr lang="en" sz="600">
                <a:latin typeface="Roboto"/>
                <a:ea typeface="Roboto"/>
                <a:cs typeface="Roboto"/>
                <a:sym typeface="Roboto"/>
              </a:rPr>
              <a:t> </a:t>
            </a:r>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 id="2147483745" r:id="rId44"/>
    <p:sldLayoutId id="2147483746" r:id="rId45"/>
    <p:sldLayoutId id="2147483747" r:id="rId46"/>
    <p:sldLayoutId id="2147483748" r:id="rId47"/>
    <p:sldLayoutId id="2147483749" r:id="rId48"/>
    <p:sldLayoutId id="2147483750" r:id="rId49"/>
    <p:sldLayoutId id="2147483751" r:id="rId50"/>
    <p:sldLayoutId id="2147483752" r:id="rId51"/>
    <p:sldLayoutId id="2147483753" r:id="rId52"/>
    <p:sldLayoutId id="2147483754" r:id="rId53"/>
    <p:sldLayoutId id="2147483755" r:id="rId54"/>
    <p:sldLayoutId id="2147483756" r:id="rId55"/>
    <p:sldLayoutId id="2147483757" r:id="rId56"/>
    <p:sldLayoutId id="2147483758" r:id="rId57"/>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5.xml"/><Relationship Id="rId3" Type="http://schemas.openxmlformats.org/officeDocument/2006/relationships/image" Target="../media/image1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0.xml"/><Relationship Id="rId3" Type="http://schemas.openxmlformats.org/officeDocument/2006/relationships/hyperlink" Target="http://www.youtube.com/watch?v=PyqcNX0NO_E" TargetMode="External"/><Relationship Id="rId4" Type="http://schemas.openxmlformats.org/officeDocument/2006/relationships/image" Target="../media/image16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4.xml"/><Relationship Id="rId3" Type="http://schemas.openxmlformats.org/officeDocument/2006/relationships/image" Target="../media/image1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5.xml"/><Relationship Id="rId3" Type="http://schemas.openxmlformats.org/officeDocument/2006/relationships/image" Target="../media/image165.png"/><Relationship Id="rId4" Type="http://schemas.openxmlformats.org/officeDocument/2006/relationships/image" Target="../media/image1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6.xml"/><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7.xml"/><Relationship Id="rId3" Type="http://schemas.openxmlformats.org/officeDocument/2006/relationships/image" Target="../media/image1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4.xml"/><Relationship Id="rId3" Type="http://schemas.openxmlformats.org/officeDocument/2006/relationships/image" Target="../media/image1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5.xml"/><Relationship Id="rId3" Type="http://schemas.openxmlformats.org/officeDocument/2006/relationships/image" Target="../media/image1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6.xml"/><Relationship Id="rId3" Type="http://schemas.openxmlformats.org/officeDocument/2006/relationships/image" Target="../media/image1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xml"/><Relationship Id="rId3" Type="http://schemas.openxmlformats.org/officeDocument/2006/relationships/image" Target="../media/image1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114"/>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Introduction to Statistics</a:t>
            </a:r>
            <a:endParaRPr/>
          </a:p>
        </p:txBody>
      </p:sp>
      <p:sp>
        <p:nvSpPr>
          <p:cNvPr id="1840" name="Google Shape;1840;p114"/>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5.3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12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What are variance and </a:t>
            </a:r>
            <a:endParaRPr/>
          </a:p>
          <a:p>
            <a:pPr indent="0" lvl="0" marL="0" rtl="0" algn="ctr">
              <a:spcBef>
                <a:spcPts val="0"/>
              </a:spcBef>
              <a:spcAft>
                <a:spcPts val="0"/>
              </a:spcAft>
              <a:buNone/>
            </a:pPr>
            <a:r>
              <a:rPr lang="en"/>
              <a:t>standard deviation?</a:t>
            </a:r>
            <a:endParaRPr/>
          </a:p>
        </p:txBody>
      </p:sp>
      <p:sp>
        <p:nvSpPr>
          <p:cNvPr id="1967" name="Google Shape;1967;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Variance and Standard Deviation</a:t>
            </a:r>
            <a:endParaRPr/>
          </a:p>
        </p:txBody>
      </p:sp>
      <p:sp>
        <p:nvSpPr>
          <p:cNvPr id="1973" name="Google Shape;1973;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74" name="Google Shape;1974;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Variance and standard deviation describe variability of data. </a:t>
            </a:r>
            <a:endParaRPr/>
          </a:p>
        </p:txBody>
      </p:sp>
      <p:grpSp>
        <p:nvGrpSpPr>
          <p:cNvPr id="1975" name="Google Shape;1975;p124"/>
          <p:cNvGrpSpPr/>
          <p:nvPr/>
        </p:nvGrpSpPr>
        <p:grpSpPr>
          <a:xfrm>
            <a:off x="453220" y="1424000"/>
            <a:ext cx="743726" cy="530949"/>
            <a:chOff x="453220" y="1424000"/>
            <a:chExt cx="743726" cy="530949"/>
          </a:xfrm>
        </p:grpSpPr>
        <p:sp>
          <p:nvSpPr>
            <p:cNvPr id="1976" name="Google Shape;1976;p12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977" name="Google Shape;1977;p12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978" name="Google Shape;1978;p12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979" name="Google Shape;1979;p12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980" name="Google Shape;1980;p124"/>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b="1" lang="en">
                <a:solidFill>
                  <a:srgbClr val="043461"/>
                </a:solidFill>
                <a:latin typeface="Roboto"/>
                <a:ea typeface="Roboto"/>
                <a:cs typeface="Roboto"/>
                <a:sym typeface="Roboto"/>
              </a:rPr>
              <a:t>Variance</a:t>
            </a:r>
            <a:r>
              <a:rPr lang="en">
                <a:solidFill>
                  <a:srgbClr val="043461"/>
                </a:solidFill>
                <a:latin typeface="Roboto"/>
                <a:ea typeface="Roboto"/>
                <a:cs typeface="Roboto"/>
                <a:sym typeface="Roboto"/>
              </a:rPr>
              <a:t> is the measurement of how far each value is from the mean of the dataset.</a:t>
            </a:r>
            <a:endParaRPr>
              <a:solidFill>
                <a:srgbClr val="043461"/>
              </a:solidFill>
              <a:latin typeface="Roboto"/>
              <a:ea typeface="Roboto"/>
              <a:cs typeface="Roboto"/>
              <a:sym typeface="Roboto"/>
            </a:endParaRPr>
          </a:p>
        </p:txBody>
      </p:sp>
      <p:sp>
        <p:nvSpPr>
          <p:cNvPr id="1981" name="Google Shape;1981;p124"/>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b="1" lang="en">
                <a:solidFill>
                  <a:srgbClr val="043461"/>
                </a:solidFill>
                <a:latin typeface="Roboto"/>
                <a:ea typeface="Roboto"/>
                <a:cs typeface="Roboto"/>
                <a:sym typeface="Roboto"/>
              </a:rPr>
              <a:t>Standard deviation </a:t>
            </a:r>
            <a:r>
              <a:rPr lang="en">
                <a:solidFill>
                  <a:srgbClr val="043461"/>
                </a:solidFill>
                <a:latin typeface="Roboto"/>
                <a:ea typeface="Roboto"/>
                <a:cs typeface="Roboto"/>
                <a:sym typeface="Roboto"/>
              </a:rPr>
              <a:t>is the square root of variance.</a:t>
            </a:r>
            <a:endParaRPr>
              <a:solidFill>
                <a:srgbClr val="043461"/>
              </a:solidFill>
              <a:latin typeface="Roboto"/>
              <a:ea typeface="Roboto"/>
              <a:cs typeface="Roboto"/>
              <a:sym typeface="Roboto"/>
            </a:endParaRPr>
          </a:p>
        </p:txBody>
      </p:sp>
      <p:sp>
        <p:nvSpPr>
          <p:cNvPr id="1982" name="Google Shape;1982;p124"/>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43461"/>
                </a:solidFill>
                <a:latin typeface="Roboto"/>
                <a:ea typeface="Roboto"/>
                <a:cs typeface="Roboto"/>
                <a:sym typeface="Roboto"/>
              </a:rPr>
              <a:t>In Python, both variance and standard deviation are calculated by using the </a:t>
            </a:r>
            <a:r>
              <a:rPr b="1" lang="en">
                <a:solidFill>
                  <a:srgbClr val="043461"/>
                </a:solidFill>
                <a:latin typeface="Roboto"/>
                <a:ea typeface="Roboto"/>
                <a:cs typeface="Roboto"/>
                <a:sym typeface="Roboto"/>
              </a:rPr>
              <a:t>NumPy</a:t>
            </a:r>
            <a:r>
              <a:rPr lang="en">
                <a:solidFill>
                  <a:srgbClr val="043461"/>
                </a:solidFill>
                <a:latin typeface="Roboto"/>
                <a:ea typeface="Roboto"/>
                <a:cs typeface="Roboto"/>
                <a:sym typeface="Roboto"/>
              </a:rPr>
              <a:t> module.</a:t>
            </a:r>
            <a:endParaRPr>
              <a:solidFill>
                <a:srgbClr val="043461"/>
              </a:solidFill>
              <a:latin typeface="Roboto"/>
              <a:ea typeface="Roboto"/>
              <a:cs typeface="Roboto"/>
              <a:sym typeface="Roboto"/>
            </a:endParaRPr>
          </a:p>
        </p:txBody>
      </p:sp>
      <p:sp>
        <p:nvSpPr>
          <p:cNvPr id="1983" name="Google Shape;1983;p12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84" name="Google Shape;1984;p12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95" name="Google Shape;1995;p12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Quantiles and Outliers in Python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12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quantiles, </a:t>
            </a:r>
            <a:br>
              <a:rPr lang="en"/>
            </a:br>
            <a:r>
              <a:rPr lang="en"/>
              <a:t>quartiles, and outliers?</a:t>
            </a:r>
            <a:endParaRPr/>
          </a:p>
        </p:txBody>
      </p:sp>
      <p:sp>
        <p:nvSpPr>
          <p:cNvPr id="2001" name="Google Shape;2001;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a:t>
            </a:r>
            <a:r>
              <a:rPr lang="en"/>
              <a:t>uantiles, Quartiles, and Outliers</a:t>
            </a:r>
            <a:endParaRPr/>
          </a:p>
        </p:txBody>
      </p:sp>
      <p:sp>
        <p:nvSpPr>
          <p:cNvPr id="2007" name="Google Shape;2007;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Quantiles, quartiles, and outliers describe a dataset.</a:t>
            </a:r>
            <a:endParaRPr/>
          </a:p>
        </p:txBody>
      </p:sp>
      <p:sp>
        <p:nvSpPr>
          <p:cNvPr id="2008" name="Google Shape;2008;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09" name="Google Shape;2009;p128"/>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43461"/>
                </a:solidFill>
                <a:latin typeface="Roboto"/>
                <a:ea typeface="Roboto"/>
                <a:cs typeface="Roboto"/>
                <a:sym typeface="Roboto"/>
              </a:rPr>
              <a:t>Quantiles divide data into well-defined regions based on a sorted dataset.</a:t>
            </a:r>
            <a:endParaRPr sz="1500">
              <a:solidFill>
                <a:srgbClr val="043461"/>
              </a:solidFill>
              <a:latin typeface="Roboto"/>
              <a:ea typeface="Roboto"/>
              <a:cs typeface="Roboto"/>
              <a:sym typeface="Roboto"/>
            </a:endParaRPr>
          </a:p>
        </p:txBody>
      </p:sp>
      <p:sp>
        <p:nvSpPr>
          <p:cNvPr id="2010" name="Google Shape;2010;p128"/>
          <p:cNvSpPr/>
          <p:nvPr/>
        </p:nvSpPr>
        <p:spPr>
          <a:xfrm>
            <a:off x="423975" y="1345850"/>
            <a:ext cx="13671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Quantiles</a:t>
            </a:r>
            <a:endParaRPr sz="2100">
              <a:latin typeface="Roboto Light"/>
              <a:ea typeface="Roboto Light"/>
              <a:cs typeface="Roboto Light"/>
              <a:sym typeface="Roboto Light"/>
            </a:endParaRPr>
          </a:p>
        </p:txBody>
      </p:sp>
      <p:sp>
        <p:nvSpPr>
          <p:cNvPr id="2011" name="Google Shape;2011;p128"/>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28"/>
          <p:cNvSpPr/>
          <p:nvPr/>
        </p:nvSpPr>
        <p:spPr>
          <a:xfrm>
            <a:off x="3228950" y="1345100"/>
            <a:ext cx="1316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Quartiles</a:t>
            </a:r>
            <a:endParaRPr sz="2100">
              <a:solidFill>
                <a:srgbClr val="FFFFFF"/>
              </a:solidFill>
              <a:latin typeface="Roboto Light"/>
              <a:ea typeface="Roboto Light"/>
              <a:cs typeface="Roboto Light"/>
              <a:sym typeface="Roboto Light"/>
            </a:endParaRPr>
          </a:p>
        </p:txBody>
      </p:sp>
      <p:sp>
        <p:nvSpPr>
          <p:cNvPr id="2013" name="Google Shape;2013;p128"/>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14" name="Google Shape;2014;p128"/>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43461"/>
                </a:solidFill>
                <a:latin typeface="Roboto"/>
                <a:ea typeface="Roboto"/>
                <a:cs typeface="Roboto"/>
                <a:sym typeface="Roboto"/>
              </a:rPr>
              <a:t>Quartiles are a specific type of quantile where a sorted dataset is split into four equal parts.</a:t>
            </a:r>
            <a:endParaRPr sz="1500">
              <a:solidFill>
                <a:srgbClr val="043461"/>
              </a:solidFill>
              <a:latin typeface="Roboto"/>
              <a:ea typeface="Roboto"/>
              <a:cs typeface="Roboto"/>
              <a:sym typeface="Roboto"/>
            </a:endParaRPr>
          </a:p>
        </p:txBody>
      </p:sp>
      <p:sp>
        <p:nvSpPr>
          <p:cNvPr id="2015" name="Google Shape;2015;p128"/>
          <p:cNvSpPr/>
          <p:nvPr/>
        </p:nvSpPr>
        <p:spPr>
          <a:xfrm>
            <a:off x="6134075" y="1345850"/>
            <a:ext cx="1367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Quartiles</a:t>
            </a:r>
            <a:endParaRPr sz="2100">
              <a:solidFill>
                <a:srgbClr val="FFFFFF"/>
              </a:solidFill>
              <a:latin typeface="Roboto Light"/>
              <a:ea typeface="Roboto Light"/>
              <a:cs typeface="Roboto Light"/>
              <a:sym typeface="Roboto Light"/>
            </a:endParaRPr>
          </a:p>
        </p:txBody>
      </p:sp>
      <p:sp>
        <p:nvSpPr>
          <p:cNvPr id="2016" name="Google Shape;2016;p128"/>
          <p:cNvSpPr/>
          <p:nvPr/>
        </p:nvSpPr>
        <p:spPr>
          <a:xfrm rot="10800000">
            <a:off x="6270244" y="17346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17" name="Google Shape;2017;p128"/>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043461"/>
                </a:solidFill>
                <a:latin typeface="Roboto"/>
                <a:ea typeface="Roboto"/>
                <a:cs typeface="Roboto"/>
                <a:sym typeface="Roboto"/>
              </a:rPr>
              <a:t>Outliers are extreme values in a dataset that can skew calculations and results. </a:t>
            </a:r>
            <a:endParaRPr sz="1500">
              <a:solidFill>
                <a:srgbClr val="04346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5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t/>
            </a:r>
            <a:endParaRPr sz="1500">
              <a:solidFill>
                <a:srgbClr val="043461"/>
              </a:solidFill>
              <a:latin typeface="Roboto"/>
              <a:ea typeface="Roboto"/>
              <a:cs typeface="Roboto"/>
              <a:sym typeface="Roboto"/>
            </a:endParaRPr>
          </a:p>
        </p:txBody>
      </p:sp>
      <p:graphicFrame>
        <p:nvGraphicFramePr>
          <p:cNvPr id="2018" name="Google Shape;2018;p128"/>
          <p:cNvGraphicFramePr/>
          <p:nvPr/>
        </p:nvGraphicFramePr>
        <p:xfrm>
          <a:off x="3748400" y="3301575"/>
          <a:ext cx="3000000" cy="3000000"/>
        </p:xfrm>
        <a:graphic>
          <a:graphicData uri="http://schemas.openxmlformats.org/drawingml/2006/table">
            <a:tbl>
              <a:tblPr>
                <a:noFill/>
                <a:tableStyleId>{D668F964-3BEC-4FC2-90F1-17133722F6D0}</a:tableStyleId>
              </a:tblPr>
              <a:tblGrid>
                <a:gridCol w="479200"/>
                <a:gridCol w="1444575"/>
              </a:tblGrid>
              <a:tr h="34857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Q1</a:t>
                      </a:r>
                      <a:endParaRPr b="1" sz="1200">
                        <a:solidFill>
                          <a:srgbClr val="FFFFFF"/>
                        </a:solidFill>
                        <a:latin typeface="Roboto"/>
                        <a:ea typeface="Roboto"/>
                        <a:cs typeface="Roboto"/>
                        <a:sym typeface="Roboto"/>
                      </a:endParaRPr>
                    </a:p>
                  </a:txBody>
                  <a:tcPr marT="45700" marB="4570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00000"/>
                        </a:lnSpc>
                        <a:spcBef>
                          <a:spcPts val="0"/>
                        </a:spcBef>
                        <a:spcAft>
                          <a:spcPts val="0"/>
                        </a:spcAft>
                        <a:buNone/>
                      </a:pPr>
                      <a:r>
                        <a:rPr lang="en" sz="1200">
                          <a:solidFill>
                            <a:srgbClr val="043461"/>
                          </a:solidFill>
                          <a:latin typeface="Roboto"/>
                          <a:ea typeface="Roboto"/>
                          <a:cs typeface="Roboto"/>
                          <a:sym typeface="Roboto"/>
                        </a:rPr>
                        <a:t>25% of the data</a:t>
                      </a:r>
                      <a:endParaRPr sz="1200">
                        <a:solidFill>
                          <a:srgbClr val="FFFFFF"/>
                        </a:solidFill>
                        <a:highlight>
                          <a:srgbClr val="043461"/>
                        </a:highlight>
                        <a:latin typeface="Inconsolata Medium"/>
                        <a:ea typeface="Inconsolata Medium"/>
                        <a:cs typeface="Inconsolata Medium"/>
                        <a:sym typeface="Inconsolata Medium"/>
                      </a:endParaRPr>
                    </a:p>
                  </a:txBody>
                  <a:tcPr marT="45700" marB="4570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4857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Q2</a:t>
                      </a:r>
                      <a:endParaRPr b="1" sz="1200">
                        <a:solidFill>
                          <a:srgbClr val="FFFFFF"/>
                        </a:solidFill>
                        <a:latin typeface="Roboto"/>
                        <a:ea typeface="Roboto"/>
                        <a:cs typeface="Roboto"/>
                        <a:sym typeface="Roboto"/>
                      </a:endParaRPr>
                    </a:p>
                  </a:txBody>
                  <a:tcPr marT="45700" marB="4570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50% of the data</a:t>
                      </a:r>
                      <a:endParaRPr sz="1200">
                        <a:solidFill>
                          <a:srgbClr val="FFFFFF"/>
                        </a:solidFill>
                        <a:highlight>
                          <a:srgbClr val="043461"/>
                        </a:highlight>
                        <a:latin typeface="Inconsolata Medium"/>
                        <a:ea typeface="Inconsolata Medium"/>
                        <a:cs typeface="Inconsolata Medium"/>
                        <a:sym typeface="Inconsolata Medium"/>
                      </a:endParaRPr>
                    </a:p>
                  </a:txBody>
                  <a:tcPr marT="45700" marB="4570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4857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Q3</a:t>
                      </a:r>
                      <a:endParaRPr b="1" sz="1200">
                        <a:solidFill>
                          <a:srgbClr val="FFFFFF"/>
                        </a:solidFill>
                        <a:latin typeface="Roboto"/>
                        <a:ea typeface="Roboto"/>
                        <a:cs typeface="Roboto"/>
                        <a:sym typeface="Roboto"/>
                      </a:endParaRPr>
                    </a:p>
                  </a:txBody>
                  <a:tcPr marT="45700" marB="4570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75% of the data</a:t>
                      </a:r>
                      <a:endParaRPr sz="1200">
                        <a:solidFill>
                          <a:srgbClr val="043461"/>
                        </a:solidFill>
                        <a:latin typeface="Roboto"/>
                        <a:ea typeface="Roboto"/>
                        <a:cs typeface="Roboto"/>
                        <a:sym typeface="Roboto"/>
                      </a:endParaRPr>
                    </a:p>
                  </a:txBody>
                  <a:tcPr marT="45700" marB="4570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Identify Potential Outliers: Qualitatively </a:t>
            </a:r>
            <a:endParaRPr>
              <a:solidFill>
                <a:schemeClr val="dk1"/>
              </a:solidFill>
            </a:endParaRPr>
          </a:p>
          <a:p>
            <a:pPr indent="0" lvl="0" marL="0" rtl="0" algn="l">
              <a:spcBef>
                <a:spcPts val="0"/>
              </a:spcBef>
              <a:spcAft>
                <a:spcPts val="0"/>
              </a:spcAft>
              <a:buNone/>
            </a:pPr>
            <a:r>
              <a:t/>
            </a:r>
            <a:endParaRPr/>
          </a:p>
        </p:txBody>
      </p:sp>
      <p:sp>
        <p:nvSpPr>
          <p:cNvPr id="2024" name="Google Shape;2024;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Use box-and-whisker plots to visually identify potential outlier data points. </a:t>
            </a:r>
            <a:endParaRPr/>
          </a:p>
          <a:p>
            <a:pPr indent="0" lvl="0" marL="0" rtl="0" algn="l">
              <a:spcBef>
                <a:spcPts val="0"/>
              </a:spcBef>
              <a:spcAft>
                <a:spcPts val="0"/>
              </a:spcAft>
              <a:buNone/>
            </a:pPr>
            <a:r>
              <a:t/>
            </a:r>
            <a:endParaRPr/>
          </a:p>
        </p:txBody>
      </p:sp>
      <p:sp>
        <p:nvSpPr>
          <p:cNvPr id="2025" name="Google Shape;2025;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26" name="Google Shape;2026;p129"/>
          <p:cNvGraphicFramePr/>
          <p:nvPr/>
        </p:nvGraphicFramePr>
        <p:xfrm>
          <a:off x="4289100" y="1499125"/>
          <a:ext cx="3000000" cy="3000000"/>
        </p:xfrm>
        <a:graphic>
          <a:graphicData uri="http://schemas.openxmlformats.org/drawingml/2006/table">
            <a:tbl>
              <a:tblPr>
                <a:noFill/>
                <a:tableStyleId>{D668F964-3BEC-4FC2-90F1-17133722F6D0}</a:tableStyleId>
              </a:tblPr>
              <a:tblGrid>
                <a:gridCol w="2270250"/>
                <a:gridCol w="2270250"/>
              </a:tblGrid>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2027" name="Google Shape;2027;p129"/>
          <p:cNvCxnSpPr/>
          <p:nvPr/>
        </p:nvCxnSpPr>
        <p:spPr>
          <a:xfrm rot="10800000">
            <a:off x="6331800" y="2220750"/>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2028" name="Google Shape;2028;p129"/>
          <p:cNvCxnSpPr/>
          <p:nvPr/>
        </p:nvCxnSpPr>
        <p:spPr>
          <a:xfrm>
            <a:off x="6559350" y="2224100"/>
            <a:ext cx="0" cy="1039500"/>
          </a:xfrm>
          <a:prstGeom prst="straightConnector1">
            <a:avLst/>
          </a:prstGeom>
          <a:noFill/>
          <a:ln cap="flat" cmpd="sng" w="19050">
            <a:solidFill>
              <a:srgbClr val="000000"/>
            </a:solidFill>
            <a:prstDash val="solid"/>
            <a:round/>
            <a:headEnd len="med" w="med" type="none"/>
            <a:tailEnd len="med" w="med" type="none"/>
          </a:ln>
        </p:spPr>
      </p:cxnSp>
      <p:sp>
        <p:nvSpPr>
          <p:cNvPr id="2029" name="Google Shape;2029;p129"/>
          <p:cNvSpPr/>
          <p:nvPr/>
        </p:nvSpPr>
        <p:spPr>
          <a:xfrm>
            <a:off x="6192900" y="2720113"/>
            <a:ext cx="732900" cy="36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0" name="Google Shape;2030;p129"/>
          <p:cNvCxnSpPr/>
          <p:nvPr/>
        </p:nvCxnSpPr>
        <p:spPr>
          <a:xfrm rot="10800000">
            <a:off x="6331800" y="3263525"/>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2031" name="Google Shape;2031;p129"/>
          <p:cNvCxnSpPr/>
          <p:nvPr/>
        </p:nvCxnSpPr>
        <p:spPr>
          <a:xfrm rot="10800000">
            <a:off x="6195900" y="2773175"/>
            <a:ext cx="726900" cy="0"/>
          </a:xfrm>
          <a:prstGeom prst="straightConnector1">
            <a:avLst/>
          </a:prstGeom>
          <a:noFill/>
          <a:ln cap="flat" cmpd="sng" w="19050">
            <a:solidFill>
              <a:srgbClr val="FFAB40"/>
            </a:solidFill>
            <a:prstDash val="solid"/>
            <a:round/>
            <a:headEnd len="med" w="med" type="none"/>
            <a:tailEnd len="med" w="med" type="none"/>
          </a:ln>
        </p:spPr>
      </p:cxnSp>
      <p:sp>
        <p:nvSpPr>
          <p:cNvPr id="2032" name="Google Shape;2032;p129"/>
          <p:cNvSpPr/>
          <p:nvPr/>
        </p:nvSpPr>
        <p:spPr>
          <a:xfrm>
            <a:off x="6498300" y="2828950"/>
            <a:ext cx="122100" cy="105600"/>
          </a:xfrm>
          <a:prstGeom prst="triangl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29"/>
          <p:cNvSpPr/>
          <p:nvPr/>
        </p:nvSpPr>
        <p:spPr>
          <a:xfrm>
            <a:off x="6498300" y="1609488"/>
            <a:ext cx="122100" cy="122100"/>
          </a:xfrm>
          <a:prstGeom prst="ellipse">
            <a:avLst/>
          </a:prstGeom>
          <a:solidFill>
            <a:srgbClr val="00D6CB"/>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29"/>
          <p:cNvSpPr/>
          <p:nvPr/>
        </p:nvSpPr>
        <p:spPr>
          <a:xfrm>
            <a:off x="6498300" y="4276488"/>
            <a:ext cx="122100" cy="122100"/>
          </a:xfrm>
          <a:prstGeom prst="ellipse">
            <a:avLst/>
          </a:prstGeom>
          <a:solidFill>
            <a:srgbClr val="00D6CB"/>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29"/>
          <p:cNvSpPr txBox="1"/>
          <p:nvPr/>
        </p:nvSpPr>
        <p:spPr>
          <a:xfrm>
            <a:off x="3546300" y="1282350"/>
            <a:ext cx="634200" cy="28380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2036" name="Google Shape;2036;p129"/>
          <p:cNvCxnSpPr/>
          <p:nvPr/>
        </p:nvCxnSpPr>
        <p:spPr>
          <a:xfrm rot="10800000">
            <a:off x="4180500" y="14991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037" name="Google Shape;2037;p129"/>
          <p:cNvCxnSpPr/>
          <p:nvPr/>
        </p:nvCxnSpPr>
        <p:spPr>
          <a:xfrm rot="10800000">
            <a:off x="4180500" y="210610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038" name="Google Shape;2038;p129"/>
          <p:cNvCxnSpPr/>
          <p:nvPr/>
        </p:nvCxnSpPr>
        <p:spPr>
          <a:xfrm rot="10800000">
            <a:off x="4180500" y="271307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039" name="Google Shape;2039;p129"/>
          <p:cNvCxnSpPr/>
          <p:nvPr/>
        </p:nvCxnSpPr>
        <p:spPr>
          <a:xfrm rot="10800000">
            <a:off x="4180500" y="332005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040" name="Google Shape;2040;p129"/>
          <p:cNvCxnSpPr/>
          <p:nvPr/>
        </p:nvCxnSpPr>
        <p:spPr>
          <a:xfrm rot="10800000">
            <a:off x="4180500" y="39270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041" name="Google Shape;2041;p129"/>
          <p:cNvCxnSpPr/>
          <p:nvPr/>
        </p:nvCxnSpPr>
        <p:spPr>
          <a:xfrm rot="-5400000">
            <a:off x="6505050" y="4588300"/>
            <a:ext cx="108600" cy="0"/>
          </a:xfrm>
          <a:prstGeom prst="straightConnector1">
            <a:avLst/>
          </a:prstGeom>
          <a:noFill/>
          <a:ln cap="flat" cmpd="sng" w="9525">
            <a:solidFill>
              <a:srgbClr val="000000"/>
            </a:solidFill>
            <a:prstDash val="solid"/>
            <a:round/>
            <a:headEnd len="med" w="med" type="none"/>
            <a:tailEnd len="med" w="med" type="none"/>
          </a:ln>
        </p:spPr>
      </p:cxnSp>
      <p:sp>
        <p:nvSpPr>
          <p:cNvPr id="2042" name="Google Shape;2042;p129"/>
          <p:cNvSpPr txBox="1"/>
          <p:nvPr/>
        </p:nvSpPr>
        <p:spPr>
          <a:xfrm>
            <a:off x="6062400" y="4535725"/>
            <a:ext cx="634200" cy="2268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2043" name="Google Shape;2043;p129"/>
          <p:cNvCxnSpPr>
            <a:stCxn id="2034" idx="1"/>
            <a:endCxn id="2044" idx="2"/>
          </p:cNvCxnSpPr>
          <p:nvPr/>
        </p:nvCxnSpPr>
        <p:spPr>
          <a:xfrm rot="10800000">
            <a:off x="3123481" y="3125269"/>
            <a:ext cx="3392700" cy="1169100"/>
          </a:xfrm>
          <a:prstGeom prst="straightConnector1">
            <a:avLst/>
          </a:prstGeom>
          <a:noFill/>
          <a:ln cap="flat" cmpd="sng" w="9525">
            <a:solidFill>
              <a:srgbClr val="000000"/>
            </a:solidFill>
            <a:prstDash val="solid"/>
            <a:round/>
            <a:headEnd len="med" w="med" type="stealth"/>
            <a:tailEnd len="med" w="med" type="none"/>
          </a:ln>
        </p:spPr>
      </p:cxnSp>
      <p:cxnSp>
        <p:nvCxnSpPr>
          <p:cNvPr id="2045" name="Google Shape;2045;p129"/>
          <p:cNvCxnSpPr>
            <a:stCxn id="2033" idx="2"/>
            <a:endCxn id="2044" idx="0"/>
          </p:cNvCxnSpPr>
          <p:nvPr/>
        </p:nvCxnSpPr>
        <p:spPr>
          <a:xfrm flipH="1">
            <a:off x="3123600" y="1670538"/>
            <a:ext cx="3374700" cy="1122600"/>
          </a:xfrm>
          <a:prstGeom prst="straightConnector1">
            <a:avLst/>
          </a:prstGeom>
          <a:noFill/>
          <a:ln cap="flat" cmpd="sng" w="9525">
            <a:solidFill>
              <a:srgbClr val="000000"/>
            </a:solidFill>
            <a:prstDash val="solid"/>
            <a:round/>
            <a:headEnd len="med" w="med" type="stealth"/>
            <a:tailEnd len="med" w="med" type="none"/>
          </a:ln>
        </p:spPr>
      </p:cxnSp>
      <p:sp>
        <p:nvSpPr>
          <p:cNvPr id="2044" name="Google Shape;2044;p129"/>
          <p:cNvSpPr/>
          <p:nvPr/>
        </p:nvSpPr>
        <p:spPr>
          <a:xfrm>
            <a:off x="2700900" y="2793100"/>
            <a:ext cx="845400" cy="332100"/>
          </a:xfrm>
          <a:prstGeom prst="roundRect">
            <a:avLst>
              <a:gd fmla="val 16667" name="adj"/>
            </a:avLst>
          </a:prstGeom>
          <a:solidFill>
            <a:srgbClr val="00D6CB"/>
          </a:solidFill>
          <a:ln cap="flat" cmpd="sng" w="9525">
            <a:solidFill>
              <a:srgbClr val="1155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Outlier</a:t>
            </a:r>
            <a:endParaRPr b="1" sz="1200">
              <a:latin typeface="Roboto"/>
              <a:ea typeface="Roboto"/>
              <a:cs typeface="Roboto"/>
              <a:sym typeface="Roboto"/>
            </a:endParaRPr>
          </a:p>
        </p:txBody>
      </p:sp>
      <p:cxnSp>
        <p:nvCxnSpPr>
          <p:cNvPr id="2046" name="Google Shape;2046;p129"/>
          <p:cNvCxnSpPr/>
          <p:nvPr/>
        </p:nvCxnSpPr>
        <p:spPr>
          <a:xfrm>
            <a:off x="6948500" y="2773175"/>
            <a:ext cx="942900" cy="0"/>
          </a:xfrm>
          <a:prstGeom prst="straightConnector1">
            <a:avLst/>
          </a:prstGeom>
          <a:noFill/>
          <a:ln cap="flat" cmpd="sng" w="9525">
            <a:solidFill>
              <a:srgbClr val="000000"/>
            </a:solidFill>
            <a:prstDash val="solid"/>
            <a:round/>
            <a:headEnd len="med" w="med" type="stealth"/>
            <a:tailEnd len="med" w="med" type="none"/>
          </a:ln>
        </p:spPr>
      </p:cxnSp>
      <p:sp>
        <p:nvSpPr>
          <p:cNvPr id="2047" name="Google Shape;2047;p129"/>
          <p:cNvSpPr/>
          <p:nvPr/>
        </p:nvSpPr>
        <p:spPr>
          <a:xfrm>
            <a:off x="7451925" y="2607125"/>
            <a:ext cx="726900" cy="332100"/>
          </a:xfrm>
          <a:prstGeom prst="roundRect">
            <a:avLst>
              <a:gd fmla="val 16667" name="adj"/>
            </a:avLst>
          </a:prstGeom>
          <a:solidFill>
            <a:srgbClr val="FF992D"/>
          </a:solidFill>
          <a:ln cap="flat" cmpd="sng" w="952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Median</a:t>
            </a:r>
            <a:endParaRPr b="1" sz="1200">
              <a:latin typeface="Roboto"/>
              <a:ea typeface="Roboto"/>
              <a:cs typeface="Roboto"/>
              <a:sym typeface="Roboto"/>
            </a:endParaRPr>
          </a:p>
        </p:txBody>
      </p:sp>
      <p:cxnSp>
        <p:nvCxnSpPr>
          <p:cNvPr id="2048" name="Google Shape;2048;p129"/>
          <p:cNvCxnSpPr>
            <a:stCxn id="2032" idx="5"/>
          </p:cNvCxnSpPr>
          <p:nvPr/>
        </p:nvCxnSpPr>
        <p:spPr>
          <a:xfrm>
            <a:off x="6589875" y="2881750"/>
            <a:ext cx="897900" cy="430800"/>
          </a:xfrm>
          <a:prstGeom prst="straightConnector1">
            <a:avLst/>
          </a:prstGeom>
          <a:noFill/>
          <a:ln cap="flat" cmpd="sng" w="9525">
            <a:solidFill>
              <a:srgbClr val="000000"/>
            </a:solidFill>
            <a:prstDash val="solid"/>
            <a:round/>
            <a:headEnd len="med" w="med" type="stealth"/>
            <a:tailEnd len="med" w="med" type="none"/>
          </a:ln>
        </p:spPr>
      </p:cxnSp>
      <p:sp>
        <p:nvSpPr>
          <p:cNvPr id="2049" name="Google Shape;2049;p129"/>
          <p:cNvSpPr/>
          <p:nvPr/>
        </p:nvSpPr>
        <p:spPr>
          <a:xfrm>
            <a:off x="7451925" y="3154000"/>
            <a:ext cx="732900" cy="332100"/>
          </a:xfrm>
          <a:prstGeom prst="roundRect">
            <a:avLst>
              <a:gd fmla="val 16667" name="adj"/>
            </a:avLst>
          </a:prstGeom>
          <a:solidFill>
            <a:srgbClr val="9EE244"/>
          </a:solidFill>
          <a:ln cap="flat" cmpd="sng" w="952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Mean</a:t>
            </a:r>
            <a:endParaRPr b="1" sz="1200">
              <a:latin typeface="Roboto"/>
              <a:ea typeface="Roboto"/>
              <a:cs typeface="Roboto"/>
              <a:sym typeface="Roboto"/>
            </a:endParaRPr>
          </a:p>
        </p:txBody>
      </p:sp>
      <p:cxnSp>
        <p:nvCxnSpPr>
          <p:cNvPr id="2050" name="Google Shape;2050;p129"/>
          <p:cNvCxnSpPr/>
          <p:nvPr/>
        </p:nvCxnSpPr>
        <p:spPr>
          <a:xfrm>
            <a:off x="6786900" y="3277325"/>
            <a:ext cx="675000" cy="602400"/>
          </a:xfrm>
          <a:prstGeom prst="straightConnector1">
            <a:avLst/>
          </a:prstGeom>
          <a:noFill/>
          <a:ln cap="flat" cmpd="sng" w="9525">
            <a:solidFill>
              <a:srgbClr val="000000"/>
            </a:solidFill>
            <a:prstDash val="solid"/>
            <a:round/>
            <a:headEnd len="med" w="med" type="stealth"/>
            <a:tailEnd len="med" w="med" type="none"/>
          </a:ln>
        </p:spPr>
      </p:cxnSp>
      <p:sp>
        <p:nvSpPr>
          <p:cNvPr id="2051" name="Google Shape;2051;p129"/>
          <p:cNvSpPr/>
          <p:nvPr/>
        </p:nvSpPr>
        <p:spPr>
          <a:xfrm>
            <a:off x="7451925" y="3761875"/>
            <a:ext cx="1232100" cy="332100"/>
          </a:xfrm>
          <a:prstGeom prst="roundRect">
            <a:avLst>
              <a:gd fmla="val 16667" name="adj"/>
            </a:avLst>
          </a:prstGeom>
          <a:solidFill>
            <a:srgbClr val="E51470"/>
          </a:solidFill>
          <a:ln cap="flat" cmpd="sng" w="9525">
            <a:solidFill>
              <a:srgbClr val="A64D7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Lower whisker</a:t>
            </a:r>
            <a:endParaRPr b="1" sz="1200">
              <a:solidFill>
                <a:srgbClr val="FFFFFF"/>
              </a:solidFill>
              <a:latin typeface="Roboto"/>
              <a:ea typeface="Roboto"/>
              <a:cs typeface="Roboto"/>
              <a:sym typeface="Roboto"/>
            </a:endParaRPr>
          </a:p>
        </p:txBody>
      </p:sp>
      <p:sp>
        <p:nvSpPr>
          <p:cNvPr id="2052" name="Google Shape;2052;p129"/>
          <p:cNvSpPr/>
          <p:nvPr/>
        </p:nvSpPr>
        <p:spPr>
          <a:xfrm>
            <a:off x="7462449" y="1931350"/>
            <a:ext cx="1232100" cy="332100"/>
          </a:xfrm>
          <a:prstGeom prst="roundRect">
            <a:avLst>
              <a:gd fmla="val 16667" name="adj"/>
            </a:avLst>
          </a:prstGeom>
          <a:solidFill>
            <a:srgbClr val="E51470"/>
          </a:solidFill>
          <a:ln cap="flat" cmpd="sng" w="9525">
            <a:solidFill>
              <a:srgbClr val="A64D7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Upper whisker</a:t>
            </a:r>
            <a:endParaRPr b="1" sz="1200">
              <a:solidFill>
                <a:srgbClr val="FFFFFF"/>
              </a:solidFill>
              <a:latin typeface="Roboto"/>
              <a:ea typeface="Roboto"/>
              <a:cs typeface="Roboto"/>
              <a:sym typeface="Roboto"/>
            </a:endParaRPr>
          </a:p>
        </p:txBody>
      </p:sp>
      <p:cxnSp>
        <p:nvCxnSpPr>
          <p:cNvPr id="2053" name="Google Shape;2053;p129"/>
          <p:cNvCxnSpPr>
            <a:endCxn id="2052" idx="1"/>
          </p:cNvCxnSpPr>
          <p:nvPr/>
        </p:nvCxnSpPr>
        <p:spPr>
          <a:xfrm flipH="1" rot="10800000">
            <a:off x="6812949" y="2097400"/>
            <a:ext cx="649500" cy="123300"/>
          </a:xfrm>
          <a:prstGeom prst="straightConnector1">
            <a:avLst/>
          </a:prstGeom>
          <a:noFill/>
          <a:ln cap="flat" cmpd="sng" w="9525">
            <a:solidFill>
              <a:srgbClr val="000000"/>
            </a:solidFill>
            <a:prstDash val="solid"/>
            <a:round/>
            <a:headEnd len="med" w="med" type="stealth"/>
            <a:tailEnd len="med" w="med" type="none"/>
          </a:ln>
        </p:spPr>
      </p:cxnSp>
      <p:cxnSp>
        <p:nvCxnSpPr>
          <p:cNvPr id="2054" name="Google Shape;2054;p129"/>
          <p:cNvCxnSpPr/>
          <p:nvPr/>
        </p:nvCxnSpPr>
        <p:spPr>
          <a:xfrm>
            <a:off x="5656425" y="2607113"/>
            <a:ext cx="588600" cy="133500"/>
          </a:xfrm>
          <a:prstGeom prst="straightConnector1">
            <a:avLst/>
          </a:prstGeom>
          <a:noFill/>
          <a:ln cap="flat" cmpd="sng" w="9525">
            <a:solidFill>
              <a:srgbClr val="000000"/>
            </a:solidFill>
            <a:prstDash val="solid"/>
            <a:round/>
            <a:headEnd len="med" w="med" type="none"/>
            <a:tailEnd len="med" w="med" type="stealth"/>
          </a:ln>
        </p:spPr>
      </p:cxnSp>
      <p:sp>
        <p:nvSpPr>
          <p:cNvPr id="2055" name="Google Shape;2055;p129"/>
          <p:cNvSpPr/>
          <p:nvPr/>
        </p:nvSpPr>
        <p:spPr>
          <a:xfrm>
            <a:off x="4699198" y="2535300"/>
            <a:ext cx="1232100" cy="332100"/>
          </a:xfrm>
          <a:prstGeom prst="roundRect">
            <a:avLst>
              <a:gd fmla="val 16667" name="adj"/>
            </a:avLst>
          </a:prstGeom>
          <a:solidFill>
            <a:srgbClr val="1475D4"/>
          </a:solidFill>
          <a:ln cap="flat" cmpd="sng" w="9525">
            <a:solidFill>
              <a:srgbClr val="134F5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Upper quartile</a:t>
            </a:r>
            <a:endParaRPr b="1" sz="1200">
              <a:solidFill>
                <a:srgbClr val="FFFFFF"/>
              </a:solidFill>
              <a:latin typeface="Roboto"/>
              <a:ea typeface="Roboto"/>
              <a:cs typeface="Roboto"/>
              <a:sym typeface="Roboto"/>
            </a:endParaRPr>
          </a:p>
        </p:txBody>
      </p:sp>
      <p:cxnSp>
        <p:nvCxnSpPr>
          <p:cNvPr id="2056" name="Google Shape;2056;p129"/>
          <p:cNvCxnSpPr>
            <a:stCxn id="2057" idx="3"/>
          </p:cNvCxnSpPr>
          <p:nvPr/>
        </p:nvCxnSpPr>
        <p:spPr>
          <a:xfrm flipH="1" rot="10800000">
            <a:off x="5945099" y="3045550"/>
            <a:ext cx="300000" cy="63300"/>
          </a:xfrm>
          <a:prstGeom prst="straightConnector1">
            <a:avLst/>
          </a:prstGeom>
          <a:noFill/>
          <a:ln cap="flat" cmpd="sng" w="9525">
            <a:solidFill>
              <a:srgbClr val="000000"/>
            </a:solidFill>
            <a:prstDash val="solid"/>
            <a:round/>
            <a:headEnd len="med" w="med" type="none"/>
            <a:tailEnd len="med" w="med" type="stealth"/>
          </a:ln>
        </p:spPr>
      </p:cxnSp>
      <p:sp>
        <p:nvSpPr>
          <p:cNvPr id="2057" name="Google Shape;2057;p129"/>
          <p:cNvSpPr/>
          <p:nvPr/>
        </p:nvSpPr>
        <p:spPr>
          <a:xfrm>
            <a:off x="4699199" y="2942800"/>
            <a:ext cx="1245900" cy="332100"/>
          </a:xfrm>
          <a:prstGeom prst="roundRect">
            <a:avLst>
              <a:gd fmla="val 16667" name="adj"/>
            </a:avLst>
          </a:prstGeom>
          <a:solidFill>
            <a:srgbClr val="1475D4"/>
          </a:solidFill>
          <a:ln cap="flat" cmpd="sng" w="9525">
            <a:solidFill>
              <a:srgbClr val="134F5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Lower quartile</a:t>
            </a:r>
            <a:endParaRPr b="1" sz="1200">
              <a:solidFill>
                <a:srgbClr val="FFFFFF"/>
              </a:solidFill>
              <a:latin typeface="Roboto"/>
              <a:ea typeface="Roboto"/>
              <a:cs typeface="Roboto"/>
              <a:sym typeface="Roboto"/>
            </a:endParaRPr>
          </a:p>
        </p:txBody>
      </p:sp>
      <p:sp>
        <p:nvSpPr>
          <p:cNvPr id="2058" name="Google Shape;2058;p129"/>
          <p:cNvSpPr/>
          <p:nvPr/>
        </p:nvSpPr>
        <p:spPr>
          <a:xfrm>
            <a:off x="426800" y="1261100"/>
            <a:ext cx="3194700" cy="1136700"/>
          </a:xfrm>
          <a:prstGeom prst="rect">
            <a:avLst/>
          </a:prstGeom>
          <a:solidFill>
            <a:srgbClr val="F2F5F9"/>
          </a:solidFill>
          <a:ln cap="flat" cmpd="sng" w="9525">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rgbClr val="3D85C6"/>
                </a:solidFill>
                <a:latin typeface="Inconsolata"/>
                <a:ea typeface="Inconsolata"/>
                <a:cs typeface="Inconsolata"/>
                <a:sym typeface="Inconsolata"/>
              </a:rPr>
              <a:t># Create box plot</a:t>
            </a:r>
            <a:endParaRPr i="1" sz="1500">
              <a:solidFill>
                <a:srgbClr val="3D85C6"/>
              </a:solidFill>
              <a:latin typeface="Inconsolata"/>
              <a:ea typeface="Inconsolata"/>
              <a:cs typeface="Inconsolata"/>
              <a:sym typeface="Inconsolata"/>
            </a:endParaRPr>
          </a:p>
          <a:p>
            <a:pPr indent="0" lvl="0" marL="0" rtl="0" algn="l">
              <a:spcBef>
                <a:spcPts val="0"/>
              </a:spcBef>
              <a:spcAft>
                <a:spcPts val="0"/>
              </a:spcAft>
              <a:buNone/>
            </a:pPr>
            <a:r>
              <a:rPr lang="en" sz="1500">
                <a:solidFill>
                  <a:srgbClr val="000000"/>
                </a:solidFill>
                <a:latin typeface="Inconsolata"/>
                <a:ea typeface="Inconsolata"/>
                <a:cs typeface="Inconsolata"/>
                <a:sym typeface="Inconsolata"/>
              </a:rPr>
              <a:t>plt</a:t>
            </a:r>
            <a:r>
              <a:rPr lang="en" sz="1500">
                <a:latin typeface="Inconsolata"/>
                <a:ea typeface="Inconsolata"/>
                <a:cs typeface="Inconsolata"/>
                <a:sym typeface="Inconsolata"/>
              </a:rPr>
              <a:t>.boxplot(arr, showmeans=</a:t>
            </a:r>
            <a:r>
              <a:rPr b="1" lang="en" sz="1500">
                <a:solidFill>
                  <a:srgbClr val="6AA84F"/>
                </a:solidFill>
                <a:latin typeface="Inconsolata"/>
                <a:ea typeface="Inconsolata"/>
                <a:cs typeface="Inconsolata"/>
                <a:sym typeface="Inconsolata"/>
              </a:rPr>
              <a:t>True</a:t>
            </a:r>
            <a:endParaRPr b="1" sz="1500">
              <a:solidFill>
                <a:srgbClr val="6AA84F"/>
              </a:solidFill>
              <a:latin typeface="Inconsolata"/>
              <a:ea typeface="Inconsolata"/>
              <a:cs typeface="Inconsolata"/>
              <a:sym typeface="Inconsolata"/>
            </a:endParaRPr>
          </a:p>
          <a:p>
            <a:pPr indent="0" lvl="0" marL="0" rtl="0" algn="l">
              <a:spcBef>
                <a:spcPts val="0"/>
              </a:spcBef>
              <a:spcAft>
                <a:spcPts val="0"/>
              </a:spcAft>
              <a:buNone/>
            </a:pPr>
            <a:r>
              <a:rPr lang="en" sz="1500">
                <a:latin typeface="Inconsolata"/>
                <a:ea typeface="Inconsolata"/>
                <a:cs typeface="Inconsolata"/>
                <a:sym typeface="Inconsolata"/>
              </a:rPr>
              <a:t>plt.grid()</a:t>
            </a:r>
            <a:endParaRPr sz="1500">
              <a:latin typeface="Inconsolata"/>
              <a:ea typeface="Inconsolata"/>
              <a:cs typeface="Inconsolata"/>
              <a:sym typeface="Inconsolata"/>
            </a:endParaRPr>
          </a:p>
          <a:p>
            <a:pPr indent="0" lvl="0" marL="0" rtl="0" algn="l">
              <a:spcBef>
                <a:spcPts val="0"/>
              </a:spcBef>
              <a:spcAft>
                <a:spcPts val="0"/>
              </a:spcAft>
              <a:buClr>
                <a:srgbClr val="000000"/>
              </a:buClr>
              <a:buSzPts val="1100"/>
              <a:buFont typeface="Arial"/>
              <a:buNone/>
            </a:pPr>
            <a:r>
              <a:rPr lang="en" sz="1500">
                <a:solidFill>
                  <a:srgbClr val="000000"/>
                </a:solidFill>
                <a:latin typeface="Inconsolata"/>
                <a:ea typeface="Inconsolata"/>
                <a:cs typeface="Inconsolata"/>
                <a:sym typeface="Inconsolata"/>
              </a:rPr>
              <a:t>plt.show()</a:t>
            </a:r>
            <a:endParaRPr sz="1500">
              <a:latin typeface="Inconsolata"/>
              <a:ea typeface="Inconsolata"/>
              <a:cs typeface="Inconsolata"/>
              <a:sym typeface="Inconsolat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Identify Potential Outliers: Quantitatively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064" name="Google Shape;2064;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5" name="Google Shape;2065;p130"/>
          <p:cNvSpPr/>
          <p:nvPr/>
        </p:nvSpPr>
        <p:spPr>
          <a:xfrm>
            <a:off x="4289100" y="1506150"/>
            <a:ext cx="4540500" cy="1000500"/>
          </a:xfrm>
          <a:prstGeom prst="rect">
            <a:avLst/>
          </a:prstGeom>
          <a:solidFill>
            <a:srgbClr val="00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0"/>
          <p:cNvSpPr/>
          <p:nvPr/>
        </p:nvSpPr>
        <p:spPr>
          <a:xfrm>
            <a:off x="4289100" y="3518100"/>
            <a:ext cx="4540500" cy="1000500"/>
          </a:xfrm>
          <a:prstGeom prst="rect">
            <a:avLst/>
          </a:prstGeom>
          <a:solidFill>
            <a:srgbClr val="FF00FF">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067" name="Google Shape;2067;p130"/>
          <p:cNvGraphicFramePr/>
          <p:nvPr/>
        </p:nvGraphicFramePr>
        <p:xfrm>
          <a:off x="4289100" y="1481538"/>
          <a:ext cx="3000000" cy="3000000"/>
        </p:xfrm>
        <a:graphic>
          <a:graphicData uri="http://schemas.openxmlformats.org/drawingml/2006/table">
            <a:tbl>
              <a:tblPr>
                <a:noFill/>
                <a:tableStyleId>{D668F964-3BEC-4FC2-90F1-17133722F6D0}</a:tableStyleId>
              </a:tblPr>
              <a:tblGrid>
                <a:gridCol w="4540500"/>
              </a:tblGrid>
              <a:tr h="10382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19050">
                      <a:solidFill>
                        <a:srgbClr val="FF00FF"/>
                      </a:solidFill>
                      <a:prstDash val="dash"/>
                      <a:round/>
                      <a:headEnd len="sm" w="sm" type="none"/>
                      <a:tailEnd len="sm" w="sm" type="none"/>
                    </a:lnB>
                  </a:tcPr>
                </a:tc>
              </a:tr>
              <a:tr h="998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19050">
                      <a:solidFill>
                        <a:srgbClr val="FF00FF"/>
                      </a:solidFill>
                      <a:prstDash val="dash"/>
                      <a:round/>
                      <a:headEnd len="sm" w="sm" type="none"/>
                      <a:tailEnd len="sm" w="sm" type="none"/>
                    </a:lnT>
                    <a:lnB cap="flat" cmpd="sng" w="19050">
                      <a:solidFill>
                        <a:srgbClr val="FF00FF"/>
                      </a:solidFill>
                      <a:prstDash val="dash"/>
                      <a:round/>
                      <a:headEnd len="sm" w="sm" type="none"/>
                      <a:tailEnd len="sm" w="sm" type="none"/>
                    </a:lnB>
                  </a:tcPr>
                </a:tc>
              </a:tr>
              <a:tr h="998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19050">
                      <a:solidFill>
                        <a:srgbClr val="FF00FF"/>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
        <p:nvSpPr>
          <p:cNvPr id="2068" name="Google Shape;2068;p130"/>
          <p:cNvSpPr txBox="1"/>
          <p:nvPr/>
        </p:nvSpPr>
        <p:spPr>
          <a:xfrm>
            <a:off x="0" y="675975"/>
            <a:ext cx="8694600" cy="430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Determine the outlier boundaries in a dataset by using the </a:t>
            </a:r>
            <a:r>
              <a:rPr b="1" lang="en" sz="1800">
                <a:highlight>
                  <a:srgbClr val="FFFF00"/>
                </a:highlight>
                <a:latin typeface="Roboto"/>
                <a:ea typeface="Roboto"/>
                <a:cs typeface="Roboto"/>
                <a:sym typeface="Roboto"/>
              </a:rPr>
              <a:t>1.5 ⨉ IQR rule</a:t>
            </a:r>
            <a:r>
              <a:rPr lang="en" sz="1800">
                <a:latin typeface="Roboto"/>
                <a:ea typeface="Roboto"/>
                <a:cs typeface="Roboto"/>
                <a:sym typeface="Roboto"/>
              </a:rPr>
              <a:t>.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The IQR is the range between</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the first and the third quartile.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Anything </a:t>
            </a:r>
            <a:r>
              <a:rPr lang="en" sz="1800">
                <a:solidFill>
                  <a:srgbClr val="000000"/>
                </a:solidFill>
                <a:highlight>
                  <a:srgbClr val="FF00FF"/>
                </a:highlight>
                <a:latin typeface="Roboto"/>
                <a:ea typeface="Roboto"/>
                <a:cs typeface="Roboto"/>
                <a:sym typeface="Roboto"/>
              </a:rPr>
              <a:t>less than, or below</a:t>
            </a:r>
            <a:r>
              <a:rPr lang="en" sz="1800">
                <a:solidFill>
                  <a:srgbClr val="000000"/>
                </a:solidFill>
                <a:latin typeface="Roboto"/>
                <a:ea typeface="Roboto"/>
                <a:cs typeface="Roboto"/>
                <a:sym typeface="Roboto"/>
              </a:rPr>
              <a:t>,</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Quartile 1 — (1.5 ⨉ IQR)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might be an outlier.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Anything </a:t>
            </a:r>
            <a:r>
              <a:rPr lang="en" sz="1800">
                <a:solidFill>
                  <a:srgbClr val="000000"/>
                </a:solidFill>
                <a:highlight>
                  <a:srgbClr val="00FFFF"/>
                </a:highlight>
                <a:latin typeface="Roboto"/>
                <a:ea typeface="Roboto"/>
                <a:cs typeface="Roboto"/>
                <a:sym typeface="Roboto"/>
              </a:rPr>
              <a:t>greater than, or above</a:t>
            </a:r>
            <a:r>
              <a:rPr lang="en" sz="1800">
                <a:solidFill>
                  <a:srgbClr val="000000"/>
                </a:solidFill>
                <a:latin typeface="Roboto"/>
                <a:ea typeface="Roboto"/>
                <a:cs typeface="Roboto"/>
                <a:sym typeface="Roboto"/>
              </a:rPr>
              <a:t>,</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Quartile 3 + (1.5 ⨉ IQR)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might be an outlier.</a:t>
            </a:r>
            <a:endParaRPr b="1" sz="1800">
              <a:highlight>
                <a:srgbClr val="FFFF00"/>
              </a:highlight>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cxnSp>
        <p:nvCxnSpPr>
          <p:cNvPr id="2069" name="Google Shape;2069;p130"/>
          <p:cNvCxnSpPr/>
          <p:nvPr/>
        </p:nvCxnSpPr>
        <p:spPr>
          <a:xfrm rot="10800000">
            <a:off x="4180500" y="1499125"/>
            <a:ext cx="108600" cy="0"/>
          </a:xfrm>
          <a:prstGeom prst="straightConnector1">
            <a:avLst/>
          </a:prstGeom>
          <a:noFill/>
          <a:ln cap="flat" cmpd="sng" w="9525">
            <a:solidFill>
              <a:srgbClr val="000000"/>
            </a:solidFill>
            <a:prstDash val="solid"/>
            <a:round/>
            <a:headEnd len="med" w="med" type="none"/>
            <a:tailEnd len="med" w="med" type="none"/>
          </a:ln>
        </p:spPr>
      </p:cxnSp>
      <p:graphicFrame>
        <p:nvGraphicFramePr>
          <p:cNvPr id="2070" name="Google Shape;2070;p130"/>
          <p:cNvGraphicFramePr/>
          <p:nvPr/>
        </p:nvGraphicFramePr>
        <p:xfrm>
          <a:off x="4289100" y="1499125"/>
          <a:ext cx="3000000" cy="3000000"/>
        </p:xfrm>
        <a:graphic>
          <a:graphicData uri="http://schemas.openxmlformats.org/drawingml/2006/table">
            <a:tbl>
              <a:tblPr>
                <a:noFill/>
                <a:tableStyleId>{D668F964-3BEC-4FC2-90F1-17133722F6D0}</a:tableStyleId>
              </a:tblPr>
              <a:tblGrid>
                <a:gridCol w="2270250"/>
                <a:gridCol w="2270250"/>
              </a:tblGrid>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071" name="Google Shape;2071;p130"/>
          <p:cNvSpPr/>
          <p:nvPr/>
        </p:nvSpPr>
        <p:spPr>
          <a:xfrm>
            <a:off x="6498300" y="4276488"/>
            <a:ext cx="122100" cy="122100"/>
          </a:xfrm>
          <a:prstGeom prst="ellipse">
            <a:avLst/>
          </a:prstGeom>
          <a:solidFill>
            <a:srgbClr val="0097A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0"/>
          <p:cNvSpPr txBox="1"/>
          <p:nvPr/>
        </p:nvSpPr>
        <p:spPr>
          <a:xfrm>
            <a:off x="3546300" y="1282350"/>
            <a:ext cx="634200" cy="28380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2073" name="Google Shape;2073;p130"/>
          <p:cNvCxnSpPr/>
          <p:nvPr/>
        </p:nvCxnSpPr>
        <p:spPr>
          <a:xfrm rot="10800000">
            <a:off x="4180500" y="271307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074" name="Google Shape;2074;p130"/>
          <p:cNvCxnSpPr/>
          <p:nvPr/>
        </p:nvCxnSpPr>
        <p:spPr>
          <a:xfrm rot="10800000">
            <a:off x="4180500" y="332005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075" name="Google Shape;2075;p130"/>
          <p:cNvCxnSpPr/>
          <p:nvPr/>
        </p:nvCxnSpPr>
        <p:spPr>
          <a:xfrm rot="10800000">
            <a:off x="4180500" y="39270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076" name="Google Shape;2076;p130"/>
          <p:cNvCxnSpPr/>
          <p:nvPr/>
        </p:nvCxnSpPr>
        <p:spPr>
          <a:xfrm rot="-5400000">
            <a:off x="6505050" y="4588300"/>
            <a:ext cx="108600" cy="0"/>
          </a:xfrm>
          <a:prstGeom prst="straightConnector1">
            <a:avLst/>
          </a:prstGeom>
          <a:noFill/>
          <a:ln cap="flat" cmpd="sng" w="9525">
            <a:solidFill>
              <a:srgbClr val="000000"/>
            </a:solidFill>
            <a:prstDash val="solid"/>
            <a:round/>
            <a:headEnd len="med" w="med" type="none"/>
            <a:tailEnd len="med" w="med" type="none"/>
          </a:ln>
        </p:spPr>
      </p:cxnSp>
      <p:sp>
        <p:nvSpPr>
          <p:cNvPr id="2077" name="Google Shape;2077;p130"/>
          <p:cNvSpPr txBox="1"/>
          <p:nvPr/>
        </p:nvSpPr>
        <p:spPr>
          <a:xfrm>
            <a:off x="6062400" y="4535725"/>
            <a:ext cx="634200" cy="2268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2078" name="Google Shape;2078;p130"/>
          <p:cNvCxnSpPr/>
          <p:nvPr/>
        </p:nvCxnSpPr>
        <p:spPr>
          <a:xfrm>
            <a:off x="5397150" y="3518100"/>
            <a:ext cx="0" cy="1000500"/>
          </a:xfrm>
          <a:prstGeom prst="straightConnector1">
            <a:avLst/>
          </a:prstGeom>
          <a:noFill/>
          <a:ln cap="flat" cmpd="sng" w="28575">
            <a:solidFill>
              <a:srgbClr val="FF00FF"/>
            </a:solidFill>
            <a:prstDash val="solid"/>
            <a:round/>
            <a:headEnd len="med" w="med" type="none"/>
            <a:tailEnd len="med" w="med" type="stealth"/>
          </a:ln>
        </p:spPr>
      </p:cxnSp>
      <p:grpSp>
        <p:nvGrpSpPr>
          <p:cNvPr id="2079" name="Google Shape;2079;p130"/>
          <p:cNvGrpSpPr/>
          <p:nvPr/>
        </p:nvGrpSpPr>
        <p:grpSpPr>
          <a:xfrm>
            <a:off x="6192900" y="2511459"/>
            <a:ext cx="732900" cy="1000510"/>
            <a:chOff x="6192900" y="2220750"/>
            <a:chExt cx="732900" cy="1042850"/>
          </a:xfrm>
        </p:grpSpPr>
        <p:cxnSp>
          <p:nvCxnSpPr>
            <p:cNvPr id="2080" name="Google Shape;2080;p130"/>
            <p:cNvCxnSpPr/>
            <p:nvPr/>
          </p:nvCxnSpPr>
          <p:spPr>
            <a:xfrm>
              <a:off x="6559350" y="2224100"/>
              <a:ext cx="0" cy="1039500"/>
            </a:xfrm>
            <a:prstGeom prst="straightConnector1">
              <a:avLst/>
            </a:prstGeom>
            <a:noFill/>
            <a:ln cap="flat" cmpd="sng" w="19050">
              <a:solidFill>
                <a:srgbClr val="000000"/>
              </a:solidFill>
              <a:prstDash val="solid"/>
              <a:round/>
              <a:headEnd len="med" w="med" type="none"/>
              <a:tailEnd len="med" w="med" type="none"/>
            </a:ln>
          </p:spPr>
        </p:cxnSp>
        <p:sp>
          <p:nvSpPr>
            <p:cNvPr id="2081" name="Google Shape;2081;p130"/>
            <p:cNvSpPr/>
            <p:nvPr/>
          </p:nvSpPr>
          <p:spPr>
            <a:xfrm>
              <a:off x="6192900" y="2720113"/>
              <a:ext cx="732900" cy="36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2" name="Google Shape;2082;p130"/>
            <p:cNvCxnSpPr/>
            <p:nvPr/>
          </p:nvCxnSpPr>
          <p:spPr>
            <a:xfrm rot="10800000">
              <a:off x="6331800" y="3263525"/>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2083" name="Google Shape;2083;p130"/>
            <p:cNvCxnSpPr/>
            <p:nvPr/>
          </p:nvCxnSpPr>
          <p:spPr>
            <a:xfrm rot="10800000">
              <a:off x="6195900" y="2773175"/>
              <a:ext cx="726900" cy="0"/>
            </a:xfrm>
            <a:prstGeom prst="straightConnector1">
              <a:avLst/>
            </a:prstGeom>
            <a:noFill/>
            <a:ln cap="flat" cmpd="sng" w="19050">
              <a:solidFill>
                <a:srgbClr val="FFAB40"/>
              </a:solidFill>
              <a:prstDash val="solid"/>
              <a:round/>
              <a:headEnd len="med" w="med" type="none"/>
              <a:tailEnd len="med" w="med" type="none"/>
            </a:ln>
          </p:spPr>
        </p:cxnSp>
        <p:sp>
          <p:nvSpPr>
            <p:cNvPr id="2084" name="Google Shape;2084;p130"/>
            <p:cNvSpPr/>
            <p:nvPr/>
          </p:nvSpPr>
          <p:spPr>
            <a:xfrm>
              <a:off x="6498300" y="2828950"/>
              <a:ext cx="122100" cy="105600"/>
            </a:xfrm>
            <a:prstGeom prst="triangl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5" name="Google Shape;2085;p130"/>
            <p:cNvCxnSpPr/>
            <p:nvPr/>
          </p:nvCxnSpPr>
          <p:spPr>
            <a:xfrm rot="10800000">
              <a:off x="6331800" y="2220750"/>
              <a:ext cx="455100" cy="0"/>
            </a:xfrm>
            <a:prstGeom prst="straightConnector1">
              <a:avLst/>
            </a:prstGeom>
            <a:noFill/>
            <a:ln cap="flat" cmpd="sng" w="19050">
              <a:solidFill>
                <a:srgbClr val="000000"/>
              </a:solidFill>
              <a:prstDash val="solid"/>
              <a:round/>
              <a:headEnd len="med" w="med" type="none"/>
              <a:tailEnd len="med" w="med" type="none"/>
            </a:ln>
          </p:spPr>
        </p:cxnSp>
      </p:grpSp>
      <p:cxnSp>
        <p:nvCxnSpPr>
          <p:cNvPr id="2086" name="Google Shape;2086;p130"/>
          <p:cNvCxnSpPr/>
          <p:nvPr/>
        </p:nvCxnSpPr>
        <p:spPr>
          <a:xfrm rot="10800000">
            <a:off x="5397150" y="1481550"/>
            <a:ext cx="0" cy="1000500"/>
          </a:xfrm>
          <a:prstGeom prst="straightConnector1">
            <a:avLst/>
          </a:prstGeom>
          <a:noFill/>
          <a:ln cap="flat" cmpd="sng" w="28575">
            <a:solidFill>
              <a:srgbClr val="45818E"/>
            </a:solidFill>
            <a:prstDash val="solid"/>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How to Identify Potential Outliers in Python:</a:t>
            </a:r>
            <a:r>
              <a:rPr lang="en">
                <a:solidFill>
                  <a:schemeClr val="dk1"/>
                </a:solidFill>
              </a:rPr>
              <a:t> </a:t>
            </a:r>
            <a:r>
              <a:rPr lang="en">
                <a:solidFill>
                  <a:schemeClr val="dk1"/>
                </a:solidFill>
              </a:rPr>
              <a:t>Qualitatively </a:t>
            </a:r>
            <a:endParaRPr>
              <a:solidFill>
                <a:schemeClr val="dk1"/>
              </a:solidFill>
            </a:endParaRPr>
          </a:p>
          <a:p>
            <a:pPr indent="0" lvl="0" marL="0" rtl="0" algn="l">
              <a:spcBef>
                <a:spcPts val="0"/>
              </a:spcBef>
              <a:spcAft>
                <a:spcPts val="0"/>
              </a:spcAft>
              <a:buNone/>
            </a:pPr>
            <a:r>
              <a:t/>
            </a:r>
            <a:endParaRPr/>
          </a:p>
        </p:txBody>
      </p:sp>
      <p:sp>
        <p:nvSpPr>
          <p:cNvPr id="2092" name="Google Shape;2092;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Use Matplotlib’s </a:t>
            </a:r>
            <a:r>
              <a:rPr lang="en">
                <a:highlight>
                  <a:srgbClr val="F2F5F9"/>
                </a:highlight>
                <a:latin typeface="Inconsolata Medium"/>
                <a:ea typeface="Inconsolata Medium"/>
                <a:cs typeface="Inconsolata Medium"/>
                <a:sym typeface="Inconsolata Medium"/>
              </a:rPr>
              <a:t>pyplot.boxplot</a:t>
            </a:r>
            <a:r>
              <a:rPr lang="en"/>
              <a:t> function to plot the box and whisker. </a:t>
            </a:r>
            <a:endParaRPr/>
          </a:p>
          <a:p>
            <a:pPr indent="0" lvl="0" marL="0" rtl="0" algn="l">
              <a:spcBef>
                <a:spcPts val="0"/>
              </a:spcBef>
              <a:spcAft>
                <a:spcPts val="0"/>
              </a:spcAft>
              <a:buNone/>
            </a:pPr>
            <a:r>
              <a:t/>
            </a:r>
            <a:endParaRPr/>
          </a:p>
        </p:txBody>
      </p:sp>
      <p:sp>
        <p:nvSpPr>
          <p:cNvPr id="2093" name="Google Shape;2093;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94" name="Google Shape;2094;p131"/>
          <p:cNvGraphicFramePr/>
          <p:nvPr/>
        </p:nvGraphicFramePr>
        <p:xfrm>
          <a:off x="4289100" y="1499125"/>
          <a:ext cx="3000000" cy="3000000"/>
        </p:xfrm>
        <a:graphic>
          <a:graphicData uri="http://schemas.openxmlformats.org/drawingml/2006/table">
            <a:tbl>
              <a:tblPr>
                <a:noFill/>
                <a:tableStyleId>{D668F964-3BEC-4FC2-90F1-17133722F6D0}</a:tableStyleId>
              </a:tblPr>
              <a:tblGrid>
                <a:gridCol w="2270250"/>
                <a:gridCol w="2270250"/>
              </a:tblGrid>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2095" name="Google Shape;2095;p131"/>
          <p:cNvCxnSpPr/>
          <p:nvPr/>
        </p:nvCxnSpPr>
        <p:spPr>
          <a:xfrm rot="10800000">
            <a:off x="6331800" y="2220750"/>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2096" name="Google Shape;2096;p131"/>
          <p:cNvCxnSpPr/>
          <p:nvPr/>
        </p:nvCxnSpPr>
        <p:spPr>
          <a:xfrm>
            <a:off x="6559350" y="2224100"/>
            <a:ext cx="0" cy="1039500"/>
          </a:xfrm>
          <a:prstGeom prst="straightConnector1">
            <a:avLst/>
          </a:prstGeom>
          <a:noFill/>
          <a:ln cap="flat" cmpd="sng" w="19050">
            <a:solidFill>
              <a:srgbClr val="000000"/>
            </a:solidFill>
            <a:prstDash val="solid"/>
            <a:round/>
            <a:headEnd len="med" w="med" type="none"/>
            <a:tailEnd len="med" w="med" type="none"/>
          </a:ln>
        </p:spPr>
      </p:cxnSp>
      <p:sp>
        <p:nvSpPr>
          <p:cNvPr id="2097" name="Google Shape;2097;p131"/>
          <p:cNvSpPr/>
          <p:nvPr/>
        </p:nvSpPr>
        <p:spPr>
          <a:xfrm>
            <a:off x="6192900" y="2720113"/>
            <a:ext cx="732900" cy="36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8" name="Google Shape;2098;p131"/>
          <p:cNvCxnSpPr/>
          <p:nvPr/>
        </p:nvCxnSpPr>
        <p:spPr>
          <a:xfrm rot="10800000">
            <a:off x="6331800" y="3263525"/>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2099" name="Google Shape;2099;p131"/>
          <p:cNvCxnSpPr/>
          <p:nvPr/>
        </p:nvCxnSpPr>
        <p:spPr>
          <a:xfrm rot="10800000">
            <a:off x="6195900" y="2773175"/>
            <a:ext cx="726900" cy="0"/>
          </a:xfrm>
          <a:prstGeom prst="straightConnector1">
            <a:avLst/>
          </a:prstGeom>
          <a:noFill/>
          <a:ln cap="flat" cmpd="sng" w="19050">
            <a:solidFill>
              <a:srgbClr val="FFAB40"/>
            </a:solidFill>
            <a:prstDash val="solid"/>
            <a:round/>
            <a:headEnd len="med" w="med" type="none"/>
            <a:tailEnd len="med" w="med" type="none"/>
          </a:ln>
        </p:spPr>
      </p:cxnSp>
      <p:sp>
        <p:nvSpPr>
          <p:cNvPr id="2100" name="Google Shape;2100;p131"/>
          <p:cNvSpPr/>
          <p:nvPr/>
        </p:nvSpPr>
        <p:spPr>
          <a:xfrm>
            <a:off x="6498300" y="2828950"/>
            <a:ext cx="122100" cy="105600"/>
          </a:xfrm>
          <a:prstGeom prst="triangl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1"/>
          <p:cNvSpPr/>
          <p:nvPr/>
        </p:nvSpPr>
        <p:spPr>
          <a:xfrm>
            <a:off x="6498300" y="1609488"/>
            <a:ext cx="122100" cy="122100"/>
          </a:xfrm>
          <a:prstGeom prst="ellipse">
            <a:avLst/>
          </a:prstGeom>
          <a:solidFill>
            <a:srgbClr val="00D6CB"/>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1"/>
          <p:cNvSpPr/>
          <p:nvPr/>
        </p:nvSpPr>
        <p:spPr>
          <a:xfrm>
            <a:off x="6498300" y="4276488"/>
            <a:ext cx="122100" cy="122100"/>
          </a:xfrm>
          <a:prstGeom prst="ellipse">
            <a:avLst/>
          </a:prstGeom>
          <a:solidFill>
            <a:srgbClr val="00D6CB"/>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1"/>
          <p:cNvSpPr txBox="1"/>
          <p:nvPr/>
        </p:nvSpPr>
        <p:spPr>
          <a:xfrm>
            <a:off x="3546300" y="1282350"/>
            <a:ext cx="634200" cy="28380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2104" name="Google Shape;2104;p131"/>
          <p:cNvCxnSpPr/>
          <p:nvPr/>
        </p:nvCxnSpPr>
        <p:spPr>
          <a:xfrm rot="10800000">
            <a:off x="4180500" y="14991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105" name="Google Shape;2105;p131"/>
          <p:cNvCxnSpPr/>
          <p:nvPr/>
        </p:nvCxnSpPr>
        <p:spPr>
          <a:xfrm rot="10800000">
            <a:off x="4180500" y="210610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106" name="Google Shape;2106;p131"/>
          <p:cNvCxnSpPr/>
          <p:nvPr/>
        </p:nvCxnSpPr>
        <p:spPr>
          <a:xfrm rot="10800000">
            <a:off x="4180500" y="271307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107" name="Google Shape;2107;p131"/>
          <p:cNvCxnSpPr/>
          <p:nvPr/>
        </p:nvCxnSpPr>
        <p:spPr>
          <a:xfrm rot="10800000">
            <a:off x="4180500" y="332005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108" name="Google Shape;2108;p131"/>
          <p:cNvCxnSpPr/>
          <p:nvPr/>
        </p:nvCxnSpPr>
        <p:spPr>
          <a:xfrm rot="10800000">
            <a:off x="4180500" y="39270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109" name="Google Shape;2109;p131"/>
          <p:cNvCxnSpPr/>
          <p:nvPr/>
        </p:nvCxnSpPr>
        <p:spPr>
          <a:xfrm rot="-5400000">
            <a:off x="6505050" y="4588300"/>
            <a:ext cx="108600" cy="0"/>
          </a:xfrm>
          <a:prstGeom prst="straightConnector1">
            <a:avLst/>
          </a:prstGeom>
          <a:noFill/>
          <a:ln cap="flat" cmpd="sng" w="9525">
            <a:solidFill>
              <a:srgbClr val="000000"/>
            </a:solidFill>
            <a:prstDash val="solid"/>
            <a:round/>
            <a:headEnd len="med" w="med" type="none"/>
            <a:tailEnd len="med" w="med" type="none"/>
          </a:ln>
        </p:spPr>
      </p:cxnSp>
      <p:sp>
        <p:nvSpPr>
          <p:cNvPr id="2110" name="Google Shape;2110;p131"/>
          <p:cNvSpPr txBox="1"/>
          <p:nvPr/>
        </p:nvSpPr>
        <p:spPr>
          <a:xfrm>
            <a:off x="6062400" y="4535725"/>
            <a:ext cx="634200" cy="2268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2111" name="Google Shape;2111;p131"/>
          <p:cNvCxnSpPr>
            <a:stCxn id="2102" idx="1"/>
            <a:endCxn id="2112" idx="2"/>
          </p:cNvCxnSpPr>
          <p:nvPr/>
        </p:nvCxnSpPr>
        <p:spPr>
          <a:xfrm rot="10800000">
            <a:off x="3123481" y="3125269"/>
            <a:ext cx="3392700" cy="1169100"/>
          </a:xfrm>
          <a:prstGeom prst="straightConnector1">
            <a:avLst/>
          </a:prstGeom>
          <a:noFill/>
          <a:ln cap="flat" cmpd="sng" w="9525">
            <a:solidFill>
              <a:srgbClr val="000000"/>
            </a:solidFill>
            <a:prstDash val="solid"/>
            <a:round/>
            <a:headEnd len="med" w="med" type="stealth"/>
            <a:tailEnd len="med" w="med" type="none"/>
          </a:ln>
        </p:spPr>
      </p:cxnSp>
      <p:cxnSp>
        <p:nvCxnSpPr>
          <p:cNvPr id="2113" name="Google Shape;2113;p131"/>
          <p:cNvCxnSpPr>
            <a:stCxn id="2101" idx="2"/>
            <a:endCxn id="2112" idx="0"/>
          </p:cNvCxnSpPr>
          <p:nvPr/>
        </p:nvCxnSpPr>
        <p:spPr>
          <a:xfrm flipH="1">
            <a:off x="3123600" y="1670538"/>
            <a:ext cx="3374700" cy="1122600"/>
          </a:xfrm>
          <a:prstGeom prst="straightConnector1">
            <a:avLst/>
          </a:prstGeom>
          <a:noFill/>
          <a:ln cap="flat" cmpd="sng" w="9525">
            <a:solidFill>
              <a:srgbClr val="000000"/>
            </a:solidFill>
            <a:prstDash val="solid"/>
            <a:round/>
            <a:headEnd len="med" w="med" type="stealth"/>
            <a:tailEnd len="med" w="med" type="none"/>
          </a:ln>
        </p:spPr>
      </p:cxnSp>
      <p:sp>
        <p:nvSpPr>
          <p:cNvPr id="2112" name="Google Shape;2112;p131"/>
          <p:cNvSpPr/>
          <p:nvPr/>
        </p:nvSpPr>
        <p:spPr>
          <a:xfrm>
            <a:off x="2700900" y="2793100"/>
            <a:ext cx="845400" cy="332100"/>
          </a:xfrm>
          <a:prstGeom prst="roundRect">
            <a:avLst>
              <a:gd fmla="val 16667" name="adj"/>
            </a:avLst>
          </a:prstGeom>
          <a:solidFill>
            <a:srgbClr val="00D6CB"/>
          </a:solidFill>
          <a:ln cap="flat" cmpd="sng" w="9525">
            <a:solidFill>
              <a:srgbClr val="1155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Outlier</a:t>
            </a:r>
            <a:endParaRPr b="1" sz="1200">
              <a:latin typeface="Roboto"/>
              <a:ea typeface="Roboto"/>
              <a:cs typeface="Roboto"/>
              <a:sym typeface="Roboto"/>
            </a:endParaRPr>
          </a:p>
        </p:txBody>
      </p:sp>
      <p:cxnSp>
        <p:nvCxnSpPr>
          <p:cNvPr id="2114" name="Google Shape;2114;p131"/>
          <p:cNvCxnSpPr/>
          <p:nvPr/>
        </p:nvCxnSpPr>
        <p:spPr>
          <a:xfrm>
            <a:off x="6948500" y="2773175"/>
            <a:ext cx="942900" cy="0"/>
          </a:xfrm>
          <a:prstGeom prst="straightConnector1">
            <a:avLst/>
          </a:prstGeom>
          <a:noFill/>
          <a:ln cap="flat" cmpd="sng" w="9525">
            <a:solidFill>
              <a:srgbClr val="000000"/>
            </a:solidFill>
            <a:prstDash val="solid"/>
            <a:round/>
            <a:headEnd len="med" w="med" type="stealth"/>
            <a:tailEnd len="med" w="med" type="none"/>
          </a:ln>
        </p:spPr>
      </p:cxnSp>
      <p:sp>
        <p:nvSpPr>
          <p:cNvPr id="2115" name="Google Shape;2115;p131"/>
          <p:cNvSpPr/>
          <p:nvPr/>
        </p:nvSpPr>
        <p:spPr>
          <a:xfrm>
            <a:off x="7451925" y="2607125"/>
            <a:ext cx="726900" cy="332100"/>
          </a:xfrm>
          <a:prstGeom prst="roundRect">
            <a:avLst>
              <a:gd fmla="val 16667" name="adj"/>
            </a:avLst>
          </a:prstGeom>
          <a:solidFill>
            <a:srgbClr val="FF992D"/>
          </a:solidFill>
          <a:ln cap="flat" cmpd="sng" w="952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Median</a:t>
            </a:r>
            <a:endParaRPr b="1" sz="1200">
              <a:latin typeface="Roboto"/>
              <a:ea typeface="Roboto"/>
              <a:cs typeface="Roboto"/>
              <a:sym typeface="Roboto"/>
            </a:endParaRPr>
          </a:p>
        </p:txBody>
      </p:sp>
      <p:cxnSp>
        <p:nvCxnSpPr>
          <p:cNvPr id="2116" name="Google Shape;2116;p131"/>
          <p:cNvCxnSpPr>
            <a:stCxn id="2100" idx="5"/>
          </p:cNvCxnSpPr>
          <p:nvPr/>
        </p:nvCxnSpPr>
        <p:spPr>
          <a:xfrm>
            <a:off x="6589875" y="2881750"/>
            <a:ext cx="897900" cy="430800"/>
          </a:xfrm>
          <a:prstGeom prst="straightConnector1">
            <a:avLst/>
          </a:prstGeom>
          <a:noFill/>
          <a:ln cap="flat" cmpd="sng" w="9525">
            <a:solidFill>
              <a:srgbClr val="000000"/>
            </a:solidFill>
            <a:prstDash val="solid"/>
            <a:round/>
            <a:headEnd len="med" w="med" type="stealth"/>
            <a:tailEnd len="med" w="med" type="none"/>
          </a:ln>
        </p:spPr>
      </p:cxnSp>
      <p:sp>
        <p:nvSpPr>
          <p:cNvPr id="2117" name="Google Shape;2117;p131"/>
          <p:cNvSpPr/>
          <p:nvPr/>
        </p:nvSpPr>
        <p:spPr>
          <a:xfrm>
            <a:off x="7451925" y="3154000"/>
            <a:ext cx="732900" cy="332100"/>
          </a:xfrm>
          <a:prstGeom prst="roundRect">
            <a:avLst>
              <a:gd fmla="val 16667" name="adj"/>
            </a:avLst>
          </a:prstGeom>
          <a:solidFill>
            <a:srgbClr val="9EE244"/>
          </a:solidFill>
          <a:ln cap="flat" cmpd="sng" w="952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Mean</a:t>
            </a:r>
            <a:endParaRPr b="1" sz="1200">
              <a:latin typeface="Roboto"/>
              <a:ea typeface="Roboto"/>
              <a:cs typeface="Roboto"/>
              <a:sym typeface="Roboto"/>
            </a:endParaRPr>
          </a:p>
        </p:txBody>
      </p:sp>
      <p:cxnSp>
        <p:nvCxnSpPr>
          <p:cNvPr id="2118" name="Google Shape;2118;p131"/>
          <p:cNvCxnSpPr/>
          <p:nvPr/>
        </p:nvCxnSpPr>
        <p:spPr>
          <a:xfrm>
            <a:off x="6786900" y="3277325"/>
            <a:ext cx="675000" cy="602400"/>
          </a:xfrm>
          <a:prstGeom prst="straightConnector1">
            <a:avLst/>
          </a:prstGeom>
          <a:noFill/>
          <a:ln cap="flat" cmpd="sng" w="9525">
            <a:solidFill>
              <a:srgbClr val="000000"/>
            </a:solidFill>
            <a:prstDash val="solid"/>
            <a:round/>
            <a:headEnd len="med" w="med" type="stealth"/>
            <a:tailEnd len="med" w="med" type="none"/>
          </a:ln>
        </p:spPr>
      </p:cxnSp>
      <p:sp>
        <p:nvSpPr>
          <p:cNvPr id="2119" name="Google Shape;2119;p131"/>
          <p:cNvSpPr/>
          <p:nvPr/>
        </p:nvSpPr>
        <p:spPr>
          <a:xfrm>
            <a:off x="7451925" y="3761875"/>
            <a:ext cx="1232100" cy="332100"/>
          </a:xfrm>
          <a:prstGeom prst="roundRect">
            <a:avLst>
              <a:gd fmla="val 16667" name="adj"/>
            </a:avLst>
          </a:prstGeom>
          <a:solidFill>
            <a:srgbClr val="E51470"/>
          </a:solidFill>
          <a:ln cap="flat" cmpd="sng" w="9525">
            <a:solidFill>
              <a:srgbClr val="A64D7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Lower whisker</a:t>
            </a:r>
            <a:endParaRPr b="1" sz="1200">
              <a:solidFill>
                <a:srgbClr val="FFFFFF"/>
              </a:solidFill>
              <a:latin typeface="Roboto"/>
              <a:ea typeface="Roboto"/>
              <a:cs typeface="Roboto"/>
              <a:sym typeface="Roboto"/>
            </a:endParaRPr>
          </a:p>
        </p:txBody>
      </p:sp>
      <p:sp>
        <p:nvSpPr>
          <p:cNvPr id="2120" name="Google Shape;2120;p131"/>
          <p:cNvSpPr/>
          <p:nvPr/>
        </p:nvSpPr>
        <p:spPr>
          <a:xfrm>
            <a:off x="7462449" y="1931350"/>
            <a:ext cx="1232100" cy="332100"/>
          </a:xfrm>
          <a:prstGeom prst="roundRect">
            <a:avLst>
              <a:gd fmla="val 16667" name="adj"/>
            </a:avLst>
          </a:prstGeom>
          <a:solidFill>
            <a:srgbClr val="E51470"/>
          </a:solidFill>
          <a:ln cap="flat" cmpd="sng" w="9525">
            <a:solidFill>
              <a:srgbClr val="A64D7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Upper whisker</a:t>
            </a:r>
            <a:endParaRPr b="1" sz="1200">
              <a:solidFill>
                <a:srgbClr val="FFFFFF"/>
              </a:solidFill>
              <a:latin typeface="Roboto"/>
              <a:ea typeface="Roboto"/>
              <a:cs typeface="Roboto"/>
              <a:sym typeface="Roboto"/>
            </a:endParaRPr>
          </a:p>
        </p:txBody>
      </p:sp>
      <p:cxnSp>
        <p:nvCxnSpPr>
          <p:cNvPr id="2121" name="Google Shape;2121;p131"/>
          <p:cNvCxnSpPr>
            <a:endCxn id="2120" idx="1"/>
          </p:cNvCxnSpPr>
          <p:nvPr/>
        </p:nvCxnSpPr>
        <p:spPr>
          <a:xfrm flipH="1" rot="10800000">
            <a:off x="6812949" y="2097400"/>
            <a:ext cx="649500" cy="123300"/>
          </a:xfrm>
          <a:prstGeom prst="straightConnector1">
            <a:avLst/>
          </a:prstGeom>
          <a:noFill/>
          <a:ln cap="flat" cmpd="sng" w="9525">
            <a:solidFill>
              <a:srgbClr val="000000"/>
            </a:solidFill>
            <a:prstDash val="solid"/>
            <a:round/>
            <a:headEnd len="med" w="med" type="stealth"/>
            <a:tailEnd len="med" w="med" type="none"/>
          </a:ln>
        </p:spPr>
      </p:cxnSp>
      <p:cxnSp>
        <p:nvCxnSpPr>
          <p:cNvPr id="2122" name="Google Shape;2122;p131"/>
          <p:cNvCxnSpPr/>
          <p:nvPr/>
        </p:nvCxnSpPr>
        <p:spPr>
          <a:xfrm>
            <a:off x="5656425" y="2607113"/>
            <a:ext cx="588600" cy="133500"/>
          </a:xfrm>
          <a:prstGeom prst="straightConnector1">
            <a:avLst/>
          </a:prstGeom>
          <a:noFill/>
          <a:ln cap="flat" cmpd="sng" w="9525">
            <a:solidFill>
              <a:srgbClr val="000000"/>
            </a:solidFill>
            <a:prstDash val="solid"/>
            <a:round/>
            <a:headEnd len="med" w="med" type="none"/>
            <a:tailEnd len="med" w="med" type="stealth"/>
          </a:ln>
        </p:spPr>
      </p:cxnSp>
      <p:sp>
        <p:nvSpPr>
          <p:cNvPr id="2123" name="Google Shape;2123;p131"/>
          <p:cNvSpPr/>
          <p:nvPr/>
        </p:nvSpPr>
        <p:spPr>
          <a:xfrm>
            <a:off x="4699198" y="2535300"/>
            <a:ext cx="1232100" cy="332100"/>
          </a:xfrm>
          <a:prstGeom prst="roundRect">
            <a:avLst>
              <a:gd fmla="val 16667" name="adj"/>
            </a:avLst>
          </a:prstGeom>
          <a:solidFill>
            <a:srgbClr val="1475D4"/>
          </a:solidFill>
          <a:ln cap="flat" cmpd="sng" w="9525">
            <a:solidFill>
              <a:srgbClr val="134F5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Upper quartile</a:t>
            </a:r>
            <a:endParaRPr b="1" sz="1200">
              <a:solidFill>
                <a:srgbClr val="FFFFFF"/>
              </a:solidFill>
              <a:latin typeface="Roboto"/>
              <a:ea typeface="Roboto"/>
              <a:cs typeface="Roboto"/>
              <a:sym typeface="Roboto"/>
            </a:endParaRPr>
          </a:p>
        </p:txBody>
      </p:sp>
      <p:cxnSp>
        <p:nvCxnSpPr>
          <p:cNvPr id="2124" name="Google Shape;2124;p131"/>
          <p:cNvCxnSpPr>
            <a:stCxn id="2125" idx="3"/>
          </p:cNvCxnSpPr>
          <p:nvPr/>
        </p:nvCxnSpPr>
        <p:spPr>
          <a:xfrm flipH="1" rot="10800000">
            <a:off x="5945099" y="3045550"/>
            <a:ext cx="300000" cy="63300"/>
          </a:xfrm>
          <a:prstGeom prst="straightConnector1">
            <a:avLst/>
          </a:prstGeom>
          <a:noFill/>
          <a:ln cap="flat" cmpd="sng" w="9525">
            <a:solidFill>
              <a:srgbClr val="000000"/>
            </a:solidFill>
            <a:prstDash val="solid"/>
            <a:round/>
            <a:headEnd len="med" w="med" type="none"/>
            <a:tailEnd len="med" w="med" type="stealth"/>
          </a:ln>
        </p:spPr>
      </p:cxnSp>
      <p:sp>
        <p:nvSpPr>
          <p:cNvPr id="2125" name="Google Shape;2125;p131"/>
          <p:cNvSpPr/>
          <p:nvPr/>
        </p:nvSpPr>
        <p:spPr>
          <a:xfrm>
            <a:off x="4699199" y="2942800"/>
            <a:ext cx="1245900" cy="332100"/>
          </a:xfrm>
          <a:prstGeom prst="roundRect">
            <a:avLst>
              <a:gd fmla="val 16667" name="adj"/>
            </a:avLst>
          </a:prstGeom>
          <a:solidFill>
            <a:srgbClr val="1475D4"/>
          </a:solidFill>
          <a:ln cap="flat" cmpd="sng" w="9525">
            <a:solidFill>
              <a:srgbClr val="134F5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Lower quartile</a:t>
            </a:r>
            <a:endParaRPr b="1" sz="1200">
              <a:solidFill>
                <a:srgbClr val="FFFFFF"/>
              </a:solidFill>
              <a:latin typeface="Roboto"/>
              <a:ea typeface="Roboto"/>
              <a:cs typeface="Roboto"/>
              <a:sym typeface="Roboto"/>
            </a:endParaRPr>
          </a:p>
        </p:txBody>
      </p:sp>
      <p:sp>
        <p:nvSpPr>
          <p:cNvPr id="2126" name="Google Shape;2126;p131"/>
          <p:cNvSpPr/>
          <p:nvPr/>
        </p:nvSpPr>
        <p:spPr>
          <a:xfrm>
            <a:off x="426800" y="1261100"/>
            <a:ext cx="3194700" cy="1136700"/>
          </a:xfrm>
          <a:prstGeom prst="rect">
            <a:avLst/>
          </a:prstGeom>
          <a:solidFill>
            <a:srgbClr val="F2F5F9"/>
          </a:solidFill>
          <a:ln cap="flat" cmpd="sng" w="9525">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rgbClr val="3D85C6"/>
                </a:solidFill>
                <a:latin typeface="Inconsolata"/>
                <a:ea typeface="Inconsolata"/>
                <a:cs typeface="Inconsolata"/>
                <a:sym typeface="Inconsolata"/>
              </a:rPr>
              <a:t># Create box plot</a:t>
            </a:r>
            <a:endParaRPr i="1" sz="1500">
              <a:solidFill>
                <a:srgbClr val="3D85C6"/>
              </a:solidFill>
              <a:latin typeface="Inconsolata"/>
              <a:ea typeface="Inconsolata"/>
              <a:cs typeface="Inconsolata"/>
              <a:sym typeface="Inconsolata"/>
            </a:endParaRPr>
          </a:p>
          <a:p>
            <a:pPr indent="0" lvl="0" marL="0" rtl="0" algn="l">
              <a:spcBef>
                <a:spcPts val="0"/>
              </a:spcBef>
              <a:spcAft>
                <a:spcPts val="0"/>
              </a:spcAft>
              <a:buNone/>
            </a:pPr>
            <a:r>
              <a:rPr lang="en" sz="1500">
                <a:solidFill>
                  <a:srgbClr val="000000"/>
                </a:solidFill>
                <a:latin typeface="Inconsolata"/>
                <a:ea typeface="Inconsolata"/>
                <a:cs typeface="Inconsolata"/>
                <a:sym typeface="Inconsolata"/>
              </a:rPr>
              <a:t>plt</a:t>
            </a:r>
            <a:r>
              <a:rPr lang="en" sz="1500">
                <a:latin typeface="Inconsolata"/>
                <a:ea typeface="Inconsolata"/>
                <a:cs typeface="Inconsolata"/>
                <a:sym typeface="Inconsolata"/>
              </a:rPr>
              <a:t>.boxplot(arr, showmeans=</a:t>
            </a:r>
            <a:r>
              <a:rPr b="1" lang="en" sz="1500">
                <a:solidFill>
                  <a:srgbClr val="6AA84F"/>
                </a:solidFill>
                <a:latin typeface="Inconsolata"/>
                <a:ea typeface="Inconsolata"/>
                <a:cs typeface="Inconsolata"/>
                <a:sym typeface="Inconsolata"/>
              </a:rPr>
              <a:t>True</a:t>
            </a:r>
            <a:endParaRPr b="1" sz="1500">
              <a:solidFill>
                <a:srgbClr val="6AA84F"/>
              </a:solidFill>
              <a:latin typeface="Inconsolata"/>
              <a:ea typeface="Inconsolata"/>
              <a:cs typeface="Inconsolata"/>
              <a:sym typeface="Inconsolata"/>
            </a:endParaRPr>
          </a:p>
          <a:p>
            <a:pPr indent="0" lvl="0" marL="0" rtl="0" algn="l">
              <a:spcBef>
                <a:spcPts val="0"/>
              </a:spcBef>
              <a:spcAft>
                <a:spcPts val="0"/>
              </a:spcAft>
              <a:buNone/>
            </a:pPr>
            <a:r>
              <a:rPr lang="en" sz="1500">
                <a:latin typeface="Inconsolata"/>
                <a:ea typeface="Inconsolata"/>
                <a:cs typeface="Inconsolata"/>
                <a:sym typeface="Inconsolata"/>
              </a:rPr>
              <a:t>plt.grid()</a:t>
            </a:r>
            <a:endParaRPr sz="1500">
              <a:latin typeface="Inconsolata"/>
              <a:ea typeface="Inconsolata"/>
              <a:cs typeface="Inconsolata"/>
              <a:sym typeface="Inconsolata"/>
            </a:endParaRPr>
          </a:p>
          <a:p>
            <a:pPr indent="0" lvl="0" marL="0" rtl="0" algn="l">
              <a:spcBef>
                <a:spcPts val="0"/>
              </a:spcBef>
              <a:spcAft>
                <a:spcPts val="0"/>
              </a:spcAft>
              <a:buClr>
                <a:srgbClr val="000000"/>
              </a:buClr>
              <a:buSzPts val="1100"/>
              <a:buFont typeface="Arial"/>
              <a:buNone/>
            </a:pPr>
            <a:r>
              <a:rPr lang="en" sz="1500">
                <a:solidFill>
                  <a:srgbClr val="000000"/>
                </a:solidFill>
                <a:latin typeface="Inconsolata"/>
                <a:ea typeface="Inconsolata"/>
                <a:cs typeface="Inconsolata"/>
                <a:sym typeface="Inconsolata"/>
              </a:rPr>
              <a:t>plt.show()</a:t>
            </a:r>
            <a:endParaRPr sz="1500">
              <a:latin typeface="Inconsolata"/>
              <a:ea typeface="Inconsolata"/>
              <a:cs typeface="Inconsolata"/>
              <a:sym typeface="Inconsolat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132"/>
          <p:cNvSpPr txBox="1"/>
          <p:nvPr>
            <p:ph type="title"/>
          </p:nvPr>
        </p:nvSpPr>
        <p:spPr>
          <a:xfrm>
            <a:off x="-12300" y="0"/>
            <a:ext cx="97428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How to Identify Potential Outliers in Python</a:t>
            </a:r>
            <a:r>
              <a:rPr lang="en">
                <a:solidFill>
                  <a:schemeClr val="dk1"/>
                </a:solidFill>
              </a:rPr>
              <a:t>: </a:t>
            </a:r>
            <a:r>
              <a:rPr lang="en">
                <a:solidFill>
                  <a:schemeClr val="dk1"/>
                </a:solidFill>
              </a:rPr>
              <a:t>Quantitatively</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132" name="Google Shape;2132;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3" name="Google Shape;2133;p132"/>
          <p:cNvSpPr/>
          <p:nvPr/>
        </p:nvSpPr>
        <p:spPr>
          <a:xfrm>
            <a:off x="4289100" y="1506150"/>
            <a:ext cx="4540500" cy="1000500"/>
          </a:xfrm>
          <a:prstGeom prst="rect">
            <a:avLst/>
          </a:prstGeom>
          <a:solidFill>
            <a:srgbClr val="00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2"/>
          <p:cNvSpPr/>
          <p:nvPr/>
        </p:nvSpPr>
        <p:spPr>
          <a:xfrm>
            <a:off x="4289100" y="3518100"/>
            <a:ext cx="4540500" cy="1000500"/>
          </a:xfrm>
          <a:prstGeom prst="rect">
            <a:avLst/>
          </a:prstGeom>
          <a:solidFill>
            <a:srgbClr val="FF00FF">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135" name="Google Shape;2135;p132"/>
          <p:cNvGraphicFramePr/>
          <p:nvPr/>
        </p:nvGraphicFramePr>
        <p:xfrm>
          <a:off x="4289100" y="1481538"/>
          <a:ext cx="3000000" cy="3000000"/>
        </p:xfrm>
        <a:graphic>
          <a:graphicData uri="http://schemas.openxmlformats.org/drawingml/2006/table">
            <a:tbl>
              <a:tblPr>
                <a:noFill/>
                <a:tableStyleId>{D668F964-3BEC-4FC2-90F1-17133722F6D0}</a:tableStyleId>
              </a:tblPr>
              <a:tblGrid>
                <a:gridCol w="4540500"/>
              </a:tblGrid>
              <a:tr h="10382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19050">
                      <a:solidFill>
                        <a:srgbClr val="FF00FF"/>
                      </a:solidFill>
                      <a:prstDash val="dash"/>
                      <a:round/>
                      <a:headEnd len="sm" w="sm" type="none"/>
                      <a:tailEnd len="sm" w="sm" type="none"/>
                    </a:lnB>
                  </a:tcPr>
                </a:tc>
              </a:tr>
              <a:tr h="998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19050">
                      <a:solidFill>
                        <a:srgbClr val="FF00FF"/>
                      </a:solidFill>
                      <a:prstDash val="dash"/>
                      <a:round/>
                      <a:headEnd len="sm" w="sm" type="none"/>
                      <a:tailEnd len="sm" w="sm" type="none"/>
                    </a:lnT>
                    <a:lnB cap="flat" cmpd="sng" w="19050">
                      <a:solidFill>
                        <a:srgbClr val="FF00FF"/>
                      </a:solidFill>
                      <a:prstDash val="dash"/>
                      <a:round/>
                      <a:headEnd len="sm" w="sm" type="none"/>
                      <a:tailEnd len="sm" w="sm" type="none"/>
                    </a:lnB>
                  </a:tcPr>
                </a:tc>
              </a:tr>
              <a:tr h="998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19050">
                      <a:solidFill>
                        <a:srgbClr val="FF00FF"/>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
        <p:nvSpPr>
          <p:cNvPr id="2136" name="Google Shape;2136;p132"/>
          <p:cNvSpPr txBox="1"/>
          <p:nvPr/>
        </p:nvSpPr>
        <p:spPr>
          <a:xfrm>
            <a:off x="0" y="675975"/>
            <a:ext cx="8694600" cy="430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Use Pandas’ </a:t>
            </a:r>
            <a:r>
              <a:rPr lang="en" sz="1800">
                <a:highlight>
                  <a:srgbClr val="F2F5F9"/>
                </a:highlight>
                <a:latin typeface="Inconsolata Medium"/>
                <a:ea typeface="Inconsolata Medium"/>
                <a:cs typeface="Inconsolata Medium"/>
                <a:sym typeface="Inconsolata Medium"/>
              </a:rPr>
              <a:t>series.quantile</a:t>
            </a:r>
            <a:r>
              <a:rPr lang="en" sz="1800">
                <a:latin typeface="Roboto"/>
                <a:ea typeface="Roboto"/>
                <a:cs typeface="Roboto"/>
                <a:sym typeface="Roboto"/>
              </a:rPr>
              <a:t> function to calculate the quantile.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Calculate the outlier boundaries.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cxnSp>
        <p:nvCxnSpPr>
          <p:cNvPr id="2137" name="Google Shape;2137;p132"/>
          <p:cNvCxnSpPr/>
          <p:nvPr/>
        </p:nvCxnSpPr>
        <p:spPr>
          <a:xfrm rot="10800000">
            <a:off x="4180500" y="1499125"/>
            <a:ext cx="108600" cy="0"/>
          </a:xfrm>
          <a:prstGeom prst="straightConnector1">
            <a:avLst/>
          </a:prstGeom>
          <a:noFill/>
          <a:ln cap="flat" cmpd="sng" w="9525">
            <a:solidFill>
              <a:srgbClr val="000000"/>
            </a:solidFill>
            <a:prstDash val="solid"/>
            <a:round/>
            <a:headEnd len="med" w="med" type="none"/>
            <a:tailEnd len="med" w="med" type="none"/>
          </a:ln>
        </p:spPr>
      </p:cxnSp>
      <p:graphicFrame>
        <p:nvGraphicFramePr>
          <p:cNvPr id="2138" name="Google Shape;2138;p132"/>
          <p:cNvGraphicFramePr/>
          <p:nvPr/>
        </p:nvGraphicFramePr>
        <p:xfrm>
          <a:off x="4289100" y="1499125"/>
          <a:ext cx="3000000" cy="3000000"/>
        </p:xfrm>
        <a:graphic>
          <a:graphicData uri="http://schemas.openxmlformats.org/drawingml/2006/table">
            <a:tbl>
              <a:tblPr>
                <a:noFill/>
                <a:tableStyleId>{D668F964-3BEC-4FC2-90F1-17133722F6D0}</a:tableStyleId>
              </a:tblPr>
              <a:tblGrid>
                <a:gridCol w="2270250"/>
                <a:gridCol w="2270250"/>
              </a:tblGrid>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139" name="Google Shape;2139;p132"/>
          <p:cNvSpPr/>
          <p:nvPr/>
        </p:nvSpPr>
        <p:spPr>
          <a:xfrm>
            <a:off x="6498300" y="4276488"/>
            <a:ext cx="122100" cy="122100"/>
          </a:xfrm>
          <a:prstGeom prst="ellipse">
            <a:avLst/>
          </a:prstGeom>
          <a:solidFill>
            <a:srgbClr val="0097A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2"/>
          <p:cNvSpPr txBox="1"/>
          <p:nvPr/>
        </p:nvSpPr>
        <p:spPr>
          <a:xfrm>
            <a:off x="3546300" y="1282350"/>
            <a:ext cx="634200" cy="28380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2141" name="Google Shape;2141;p132"/>
          <p:cNvCxnSpPr/>
          <p:nvPr/>
        </p:nvCxnSpPr>
        <p:spPr>
          <a:xfrm rot="10800000">
            <a:off x="4180500" y="271307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142" name="Google Shape;2142;p132"/>
          <p:cNvCxnSpPr/>
          <p:nvPr/>
        </p:nvCxnSpPr>
        <p:spPr>
          <a:xfrm rot="10800000">
            <a:off x="4180500" y="332005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143" name="Google Shape;2143;p132"/>
          <p:cNvCxnSpPr/>
          <p:nvPr/>
        </p:nvCxnSpPr>
        <p:spPr>
          <a:xfrm rot="10800000">
            <a:off x="4180500" y="39270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2144" name="Google Shape;2144;p132"/>
          <p:cNvCxnSpPr/>
          <p:nvPr/>
        </p:nvCxnSpPr>
        <p:spPr>
          <a:xfrm rot="-5400000">
            <a:off x="6505050" y="4588300"/>
            <a:ext cx="108600" cy="0"/>
          </a:xfrm>
          <a:prstGeom prst="straightConnector1">
            <a:avLst/>
          </a:prstGeom>
          <a:noFill/>
          <a:ln cap="flat" cmpd="sng" w="9525">
            <a:solidFill>
              <a:srgbClr val="000000"/>
            </a:solidFill>
            <a:prstDash val="solid"/>
            <a:round/>
            <a:headEnd len="med" w="med" type="none"/>
            <a:tailEnd len="med" w="med" type="none"/>
          </a:ln>
        </p:spPr>
      </p:cxnSp>
      <p:sp>
        <p:nvSpPr>
          <p:cNvPr id="2145" name="Google Shape;2145;p132"/>
          <p:cNvSpPr txBox="1"/>
          <p:nvPr/>
        </p:nvSpPr>
        <p:spPr>
          <a:xfrm>
            <a:off x="6062400" y="4535725"/>
            <a:ext cx="634200" cy="2268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2146" name="Google Shape;2146;p132"/>
          <p:cNvCxnSpPr/>
          <p:nvPr/>
        </p:nvCxnSpPr>
        <p:spPr>
          <a:xfrm>
            <a:off x="5397150" y="3518100"/>
            <a:ext cx="0" cy="1000500"/>
          </a:xfrm>
          <a:prstGeom prst="straightConnector1">
            <a:avLst/>
          </a:prstGeom>
          <a:noFill/>
          <a:ln cap="flat" cmpd="sng" w="28575">
            <a:solidFill>
              <a:srgbClr val="FF00FF"/>
            </a:solidFill>
            <a:prstDash val="solid"/>
            <a:round/>
            <a:headEnd len="med" w="med" type="none"/>
            <a:tailEnd len="med" w="med" type="stealth"/>
          </a:ln>
        </p:spPr>
      </p:cxnSp>
      <p:grpSp>
        <p:nvGrpSpPr>
          <p:cNvPr id="2147" name="Google Shape;2147;p132"/>
          <p:cNvGrpSpPr/>
          <p:nvPr/>
        </p:nvGrpSpPr>
        <p:grpSpPr>
          <a:xfrm>
            <a:off x="6192900" y="2511459"/>
            <a:ext cx="732900" cy="1000510"/>
            <a:chOff x="6192900" y="2220750"/>
            <a:chExt cx="732900" cy="1042850"/>
          </a:xfrm>
        </p:grpSpPr>
        <p:cxnSp>
          <p:nvCxnSpPr>
            <p:cNvPr id="2148" name="Google Shape;2148;p132"/>
            <p:cNvCxnSpPr/>
            <p:nvPr/>
          </p:nvCxnSpPr>
          <p:spPr>
            <a:xfrm>
              <a:off x="6559350" y="2224100"/>
              <a:ext cx="0" cy="1039500"/>
            </a:xfrm>
            <a:prstGeom prst="straightConnector1">
              <a:avLst/>
            </a:prstGeom>
            <a:noFill/>
            <a:ln cap="flat" cmpd="sng" w="19050">
              <a:solidFill>
                <a:srgbClr val="000000"/>
              </a:solidFill>
              <a:prstDash val="solid"/>
              <a:round/>
              <a:headEnd len="med" w="med" type="none"/>
              <a:tailEnd len="med" w="med" type="none"/>
            </a:ln>
          </p:spPr>
        </p:cxnSp>
        <p:sp>
          <p:nvSpPr>
            <p:cNvPr id="2149" name="Google Shape;2149;p132"/>
            <p:cNvSpPr/>
            <p:nvPr/>
          </p:nvSpPr>
          <p:spPr>
            <a:xfrm>
              <a:off x="6192900" y="2720113"/>
              <a:ext cx="732900" cy="36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0" name="Google Shape;2150;p132"/>
            <p:cNvCxnSpPr/>
            <p:nvPr/>
          </p:nvCxnSpPr>
          <p:spPr>
            <a:xfrm rot="10800000">
              <a:off x="6331800" y="3263525"/>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2151" name="Google Shape;2151;p132"/>
            <p:cNvCxnSpPr/>
            <p:nvPr/>
          </p:nvCxnSpPr>
          <p:spPr>
            <a:xfrm rot="10800000">
              <a:off x="6195900" y="2773175"/>
              <a:ext cx="726900" cy="0"/>
            </a:xfrm>
            <a:prstGeom prst="straightConnector1">
              <a:avLst/>
            </a:prstGeom>
            <a:noFill/>
            <a:ln cap="flat" cmpd="sng" w="19050">
              <a:solidFill>
                <a:srgbClr val="FFAB40"/>
              </a:solidFill>
              <a:prstDash val="solid"/>
              <a:round/>
              <a:headEnd len="med" w="med" type="none"/>
              <a:tailEnd len="med" w="med" type="none"/>
            </a:ln>
          </p:spPr>
        </p:cxnSp>
        <p:sp>
          <p:nvSpPr>
            <p:cNvPr id="2152" name="Google Shape;2152;p132"/>
            <p:cNvSpPr/>
            <p:nvPr/>
          </p:nvSpPr>
          <p:spPr>
            <a:xfrm>
              <a:off x="6498300" y="2828950"/>
              <a:ext cx="122100" cy="105600"/>
            </a:xfrm>
            <a:prstGeom prst="triangl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3" name="Google Shape;2153;p132"/>
            <p:cNvCxnSpPr/>
            <p:nvPr/>
          </p:nvCxnSpPr>
          <p:spPr>
            <a:xfrm rot="10800000">
              <a:off x="6331800" y="2220750"/>
              <a:ext cx="455100" cy="0"/>
            </a:xfrm>
            <a:prstGeom prst="straightConnector1">
              <a:avLst/>
            </a:prstGeom>
            <a:noFill/>
            <a:ln cap="flat" cmpd="sng" w="19050">
              <a:solidFill>
                <a:srgbClr val="000000"/>
              </a:solidFill>
              <a:prstDash val="solid"/>
              <a:round/>
              <a:headEnd len="med" w="med" type="none"/>
              <a:tailEnd len="med" w="med" type="none"/>
            </a:ln>
          </p:spPr>
        </p:cxnSp>
      </p:grpSp>
      <p:cxnSp>
        <p:nvCxnSpPr>
          <p:cNvPr id="2154" name="Google Shape;2154;p132"/>
          <p:cNvCxnSpPr/>
          <p:nvPr/>
        </p:nvCxnSpPr>
        <p:spPr>
          <a:xfrm rot="10800000">
            <a:off x="5397150" y="1481550"/>
            <a:ext cx="0" cy="1000500"/>
          </a:xfrm>
          <a:prstGeom prst="straightConnector1">
            <a:avLst/>
          </a:prstGeom>
          <a:noFill/>
          <a:ln cap="flat" cmpd="sng" w="28575">
            <a:solidFill>
              <a:srgbClr val="45818E"/>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846" name="Google Shape;1846;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lesson, you will be able to:</a:t>
            </a:r>
            <a:endParaRPr/>
          </a:p>
        </p:txBody>
      </p:sp>
      <p:sp>
        <p:nvSpPr>
          <p:cNvPr id="1847" name="Google Shape;1847;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48" name="Google Shape;1848;p115"/>
          <p:cNvSpPr/>
          <p:nvPr/>
        </p:nvSpPr>
        <p:spPr>
          <a:xfrm>
            <a:off x="1141275" y="12378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43461"/>
                </a:solidFill>
                <a:latin typeface="Roboto"/>
                <a:ea typeface="Roboto"/>
                <a:cs typeface="Roboto"/>
                <a:sym typeface="Roboto"/>
              </a:rPr>
              <a:t>Calculate summary statistics, such as mean, median, mode, variance, and standard deviation, by using Python.</a:t>
            </a:r>
            <a:endParaRPr sz="1200">
              <a:solidFill>
                <a:srgbClr val="043461"/>
              </a:solidFill>
              <a:latin typeface="Roboto"/>
              <a:ea typeface="Roboto"/>
              <a:cs typeface="Roboto"/>
              <a:sym typeface="Roboto"/>
            </a:endParaRPr>
          </a:p>
        </p:txBody>
      </p:sp>
      <p:sp>
        <p:nvSpPr>
          <p:cNvPr id="1849" name="Google Shape;1849;p115"/>
          <p:cNvSpPr/>
          <p:nvPr/>
        </p:nvSpPr>
        <p:spPr>
          <a:xfrm>
            <a:off x="1141350" y="18289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Plot, characterize, and quantify a normally distributed dataset by using Python.</a:t>
            </a:r>
            <a:endParaRPr sz="1200">
              <a:solidFill>
                <a:srgbClr val="043461"/>
              </a:solidFill>
              <a:latin typeface="Roboto"/>
              <a:ea typeface="Roboto"/>
              <a:cs typeface="Roboto"/>
              <a:sym typeface="Roboto"/>
            </a:endParaRPr>
          </a:p>
        </p:txBody>
      </p:sp>
      <p:sp>
        <p:nvSpPr>
          <p:cNvPr id="1850" name="Google Shape;1850;p115"/>
          <p:cNvSpPr/>
          <p:nvPr/>
        </p:nvSpPr>
        <p:spPr>
          <a:xfrm>
            <a:off x="1141350" y="241997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Qualitatively and quantitatively identify potential outliers in a dataset.</a:t>
            </a:r>
            <a:endParaRPr sz="1200">
              <a:solidFill>
                <a:srgbClr val="043461"/>
              </a:solidFill>
              <a:latin typeface="Roboto"/>
              <a:ea typeface="Roboto"/>
              <a:cs typeface="Roboto"/>
              <a:sym typeface="Roboto"/>
            </a:endParaRPr>
          </a:p>
        </p:txBody>
      </p:sp>
      <p:sp>
        <p:nvSpPr>
          <p:cNvPr id="1851" name="Google Shape;1851;p115"/>
          <p:cNvSpPr/>
          <p:nvPr/>
        </p:nvSpPr>
        <p:spPr>
          <a:xfrm>
            <a:off x="1141350" y="30110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Differentiate between a sample and a population in regard to a dataset.</a:t>
            </a:r>
            <a:endParaRPr sz="1200">
              <a:solidFill>
                <a:srgbClr val="043461"/>
              </a:solidFill>
              <a:latin typeface="Roboto"/>
              <a:ea typeface="Roboto"/>
              <a:cs typeface="Roboto"/>
              <a:sym typeface="Roboto"/>
            </a:endParaRPr>
          </a:p>
        </p:txBody>
      </p:sp>
      <p:sp>
        <p:nvSpPr>
          <p:cNvPr id="1852" name="Google Shape;1852;p115"/>
          <p:cNvSpPr/>
          <p:nvPr/>
        </p:nvSpPr>
        <p:spPr>
          <a:xfrm>
            <a:off x="1141275" y="36021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Define and quantify correlation between two factors.</a:t>
            </a:r>
            <a:endParaRPr sz="1200">
              <a:solidFill>
                <a:srgbClr val="043461"/>
              </a:solidFill>
              <a:latin typeface="Roboto"/>
              <a:ea typeface="Roboto"/>
              <a:cs typeface="Roboto"/>
              <a:sym typeface="Roboto"/>
            </a:endParaRPr>
          </a:p>
        </p:txBody>
      </p:sp>
      <p:sp>
        <p:nvSpPr>
          <p:cNvPr id="1853" name="Google Shape;1853;p115"/>
          <p:cNvSpPr/>
          <p:nvPr/>
        </p:nvSpPr>
        <p:spPr>
          <a:xfrm>
            <a:off x="1141350" y="419327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Calculate and plot a linear regression in Python.</a:t>
            </a:r>
            <a:endParaRPr sz="1200">
              <a:solidFill>
                <a:srgbClr val="043461"/>
              </a:solidFill>
              <a:latin typeface="Roboto"/>
              <a:ea typeface="Roboto"/>
              <a:cs typeface="Roboto"/>
              <a:sym typeface="Roboto"/>
            </a:endParaRPr>
          </a:p>
        </p:txBody>
      </p:sp>
      <p:grpSp>
        <p:nvGrpSpPr>
          <p:cNvPr id="1854" name="Google Shape;1854;p115"/>
          <p:cNvGrpSpPr/>
          <p:nvPr/>
        </p:nvGrpSpPr>
        <p:grpSpPr>
          <a:xfrm>
            <a:off x="429795" y="1274754"/>
            <a:ext cx="577822" cy="412443"/>
            <a:chOff x="453224" y="1424000"/>
            <a:chExt cx="510985" cy="364800"/>
          </a:xfrm>
        </p:grpSpPr>
        <p:sp>
          <p:nvSpPr>
            <p:cNvPr id="1855" name="Google Shape;1855;p11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56" name="Google Shape;1856;p11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857" name="Google Shape;1857;p115"/>
          <p:cNvGrpSpPr/>
          <p:nvPr/>
        </p:nvGrpSpPr>
        <p:grpSpPr>
          <a:xfrm>
            <a:off x="429795" y="1865844"/>
            <a:ext cx="577822" cy="412443"/>
            <a:chOff x="453224" y="1424000"/>
            <a:chExt cx="510985" cy="364800"/>
          </a:xfrm>
        </p:grpSpPr>
        <p:sp>
          <p:nvSpPr>
            <p:cNvPr id="1858" name="Google Shape;1858;p11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59" name="Google Shape;1859;p11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860" name="Google Shape;1860;p115"/>
          <p:cNvGrpSpPr/>
          <p:nvPr/>
        </p:nvGrpSpPr>
        <p:grpSpPr>
          <a:xfrm>
            <a:off x="429795" y="2456934"/>
            <a:ext cx="577822" cy="412443"/>
            <a:chOff x="453224" y="1424000"/>
            <a:chExt cx="510985" cy="364800"/>
          </a:xfrm>
        </p:grpSpPr>
        <p:sp>
          <p:nvSpPr>
            <p:cNvPr id="1861" name="Google Shape;1861;p11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62" name="Google Shape;1862;p11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863" name="Google Shape;1863;p115"/>
          <p:cNvGrpSpPr/>
          <p:nvPr/>
        </p:nvGrpSpPr>
        <p:grpSpPr>
          <a:xfrm>
            <a:off x="429795" y="3048024"/>
            <a:ext cx="577822" cy="412443"/>
            <a:chOff x="453224" y="1424000"/>
            <a:chExt cx="510985" cy="364800"/>
          </a:xfrm>
        </p:grpSpPr>
        <p:sp>
          <p:nvSpPr>
            <p:cNvPr id="1864" name="Google Shape;1864;p11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65" name="Google Shape;1865;p11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866" name="Google Shape;1866;p115"/>
          <p:cNvGrpSpPr/>
          <p:nvPr/>
        </p:nvGrpSpPr>
        <p:grpSpPr>
          <a:xfrm>
            <a:off x="429795" y="3639114"/>
            <a:ext cx="577822" cy="412443"/>
            <a:chOff x="453224" y="1424000"/>
            <a:chExt cx="510985" cy="364800"/>
          </a:xfrm>
        </p:grpSpPr>
        <p:sp>
          <p:nvSpPr>
            <p:cNvPr id="1867" name="Google Shape;1867;p11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68" name="Google Shape;1868;p11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869" name="Google Shape;1869;p115"/>
          <p:cNvGrpSpPr/>
          <p:nvPr/>
        </p:nvGrpSpPr>
        <p:grpSpPr>
          <a:xfrm>
            <a:off x="429795" y="4230204"/>
            <a:ext cx="577822" cy="412443"/>
            <a:chOff x="453224" y="1424000"/>
            <a:chExt cx="510985" cy="364800"/>
          </a:xfrm>
        </p:grpSpPr>
        <p:sp>
          <p:nvSpPr>
            <p:cNvPr id="1870" name="Google Shape;1870;p11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71" name="Google Shape;1871;p11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133"/>
          <p:cNvSpPr txBox="1"/>
          <p:nvPr>
            <p:ph type="title"/>
          </p:nvPr>
        </p:nvSpPr>
        <p:spPr>
          <a:xfrm>
            <a:off x="1400" y="274875"/>
            <a:ext cx="79581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300"/>
              <a:t>Activity: Summary Statistics in Python</a:t>
            </a:r>
            <a:endParaRPr sz="3300"/>
          </a:p>
          <a:p>
            <a:pPr indent="0" lvl="0" marL="0" rtl="0" algn="l">
              <a:spcBef>
                <a:spcPts val="800"/>
              </a:spcBef>
              <a:spcAft>
                <a:spcPts val="0"/>
              </a:spcAft>
              <a:buClr>
                <a:schemeClr val="dk1"/>
              </a:buClr>
              <a:buSzPts val="1100"/>
              <a:buFont typeface="Arial"/>
              <a:buNone/>
            </a:pPr>
            <a:r>
              <a:rPr lang="en" sz="1800">
                <a:latin typeface="Roboto"/>
                <a:ea typeface="Roboto"/>
                <a:cs typeface="Roboto"/>
                <a:sym typeface="Roboto"/>
              </a:rPr>
              <a:t>In this activity, you will be tasked with calculating a number of summary statistics by using California housing data.</a:t>
            </a:r>
            <a:endParaRPr sz="1800">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2160" name="Google Shape;2160;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1" name="Google Shape;2161;p13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Summary Statistics in Python</a:t>
            </a:r>
            <a:endParaRPr/>
          </a:p>
        </p:txBody>
      </p:sp>
      <p:sp>
        <p:nvSpPr>
          <p:cNvPr id="2167" name="Google Shape;2167;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68" name="Google Shape;2168;p134"/>
          <p:cNvGraphicFramePr/>
          <p:nvPr/>
        </p:nvGraphicFramePr>
        <p:xfrm>
          <a:off x="354400" y="784725"/>
          <a:ext cx="3000000" cy="3000000"/>
        </p:xfrm>
        <a:graphic>
          <a:graphicData uri="http://schemas.openxmlformats.org/drawingml/2006/table">
            <a:tbl>
              <a:tblPr>
                <a:noFill/>
                <a:tableStyleId>{D668F964-3BEC-4FC2-90F1-17133722F6D0}</a:tableStyleId>
              </a:tblPr>
              <a:tblGrid>
                <a:gridCol w="1155800"/>
                <a:gridCol w="7279400"/>
              </a:tblGrid>
              <a:tr h="732125">
                <a:tc rowSpan="5">
                  <a:txBody>
                    <a:bodyPr/>
                    <a:lstStyle/>
                    <a:p>
                      <a:pPr indent="0" lvl="0" marL="0" rtl="0" algn="r">
                        <a:spcBef>
                          <a:spcPts val="0"/>
                        </a:spcBef>
                        <a:spcAft>
                          <a:spcPts val="0"/>
                        </a:spcAft>
                        <a:buNone/>
                      </a:pPr>
                      <a:r>
                        <a:rPr b="1" lang="en" sz="1100">
                          <a:solidFill>
                            <a:srgbClr val="FFFFFF"/>
                          </a:solidFill>
                          <a:latin typeface="Roboto"/>
                          <a:ea typeface="Roboto"/>
                          <a:cs typeface="Roboto"/>
                          <a:sym typeface="Roboto"/>
                        </a:rPr>
                        <a:t>Instructions</a:t>
                      </a:r>
                      <a:endParaRPr b="1" sz="1100">
                        <a:solidFill>
                          <a:srgbClr val="FFFFFF"/>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00000"/>
                        </a:lnSpc>
                        <a:spcBef>
                          <a:spcPts val="0"/>
                        </a:spcBef>
                        <a:spcAft>
                          <a:spcPts val="0"/>
                        </a:spcAft>
                        <a:buNone/>
                      </a:pPr>
                      <a:r>
                        <a:rPr lang="en" sz="1200">
                          <a:solidFill>
                            <a:srgbClr val="043461"/>
                          </a:solidFill>
                          <a:latin typeface="Roboto"/>
                          <a:ea typeface="Roboto"/>
                          <a:cs typeface="Roboto"/>
                          <a:sym typeface="Roboto"/>
                        </a:rPr>
                        <a:t>Using Pandas, import the California housing dataset from the Resources folder. </a:t>
                      </a:r>
                      <a:endParaRPr sz="1200">
                        <a:solidFill>
                          <a:srgbClr val="043461"/>
                        </a:solidFill>
                        <a:latin typeface="Roboto"/>
                        <a:ea typeface="Roboto"/>
                        <a:cs typeface="Roboto"/>
                        <a:sym typeface="Roboto"/>
                      </a:endParaRPr>
                    </a:p>
                    <a:p>
                      <a:pPr indent="0" lvl="0" marL="0" rtl="0" algn="l">
                        <a:lnSpc>
                          <a:spcPct val="100000"/>
                        </a:lnSpc>
                        <a:spcBef>
                          <a:spcPts val="800"/>
                        </a:spcBef>
                        <a:spcAft>
                          <a:spcPts val="0"/>
                        </a:spcAft>
                        <a:buNone/>
                      </a:pPr>
                      <a:r>
                        <a:rPr b="1" lang="en" sz="1200">
                          <a:solidFill>
                            <a:srgbClr val="043461"/>
                          </a:solidFill>
                          <a:latin typeface="Roboto"/>
                          <a:ea typeface="Roboto"/>
                          <a:cs typeface="Roboto"/>
                          <a:sym typeface="Roboto"/>
                        </a:rPr>
                        <a:t>File:</a:t>
                      </a:r>
                      <a:r>
                        <a:rPr lang="en" sz="1200">
                          <a:solidFill>
                            <a:srgbClr val="043461"/>
                          </a:solidFill>
                          <a:latin typeface="Roboto"/>
                          <a:ea typeface="Roboto"/>
                          <a:cs typeface="Roboto"/>
                          <a:sym typeface="Roboto"/>
                        </a:rPr>
                        <a:t> </a:t>
                      </a:r>
                      <a:r>
                        <a:rPr lang="en" sz="1200">
                          <a:solidFill>
                            <a:srgbClr val="FFFFFF"/>
                          </a:solidFill>
                          <a:highlight>
                            <a:srgbClr val="043461"/>
                          </a:highlight>
                          <a:latin typeface="Inconsolata Medium"/>
                          <a:ea typeface="Inconsolata Medium"/>
                          <a:cs typeface="Inconsolata Medium"/>
                          <a:sym typeface="Inconsolata Medium"/>
                        </a:rPr>
                        <a:t>Resources/California_Housing.csv</a:t>
                      </a:r>
                      <a:endParaRPr sz="1200">
                        <a:solidFill>
                          <a:srgbClr val="FFFFFF"/>
                        </a:solidFill>
                        <a:highlight>
                          <a:srgbClr val="043461"/>
                        </a:highlight>
                        <a:latin typeface="Inconsolata Medium"/>
                        <a:ea typeface="Inconsolata Medium"/>
                        <a:cs typeface="Inconsolata Medium"/>
                        <a:sym typeface="Inconsolata Medium"/>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Determine the most appropriate measure of central tendency to describe the population, and then calculate this value.</a:t>
                      </a:r>
                      <a:endParaRPr sz="1200">
                        <a:solidFill>
                          <a:srgbClr val="FFFFFF"/>
                        </a:solidFill>
                        <a:highlight>
                          <a:srgbClr val="043461"/>
                        </a:highlight>
                        <a:latin typeface="Inconsolata Medium"/>
                        <a:ea typeface="Inconsolata Medium"/>
                        <a:cs typeface="Inconsolata Medium"/>
                        <a:sym typeface="Inconsolata Medium"/>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Is the age of houses in California normally distributed? Use both data visualization and quantitative measurement to find out.</a:t>
                      </a:r>
                      <a:endParaRPr sz="1200">
                        <a:solidFill>
                          <a:srgbClr val="043461"/>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spcBef>
                          <a:spcPts val="0"/>
                        </a:spcBef>
                        <a:spcAft>
                          <a:spcPts val="0"/>
                        </a:spcAft>
                        <a:buClr>
                          <a:schemeClr val="dk1"/>
                        </a:buClr>
                        <a:buSzPts val="1100"/>
                        <a:buFont typeface="Arial"/>
                        <a:buNone/>
                      </a:pPr>
                      <a:r>
                        <a:rPr lang="en" sz="1200">
                          <a:solidFill>
                            <a:srgbClr val="043461"/>
                          </a:solidFill>
                          <a:latin typeface="Roboto"/>
                          <a:ea typeface="Roboto"/>
                          <a:cs typeface="Roboto"/>
                          <a:sym typeface="Roboto"/>
                        </a:rPr>
                        <a:t>Examine the average occupancy of housing in California, and determine if there are potential outliers in the dataset.</a:t>
                      </a:r>
                      <a:endParaRPr sz="1200">
                        <a:solidFill>
                          <a:srgbClr val="043461"/>
                        </a:solidFill>
                        <a:latin typeface="Roboto"/>
                        <a:ea typeface="Roboto"/>
                        <a:cs typeface="Roboto"/>
                        <a:sym typeface="Roboto"/>
                      </a:endParaRPr>
                    </a:p>
                    <a:p>
                      <a:pPr indent="0" lvl="0" marL="0" rtl="0" algn="l">
                        <a:spcBef>
                          <a:spcPts val="800"/>
                        </a:spcBef>
                        <a:spcAft>
                          <a:spcPts val="0"/>
                        </a:spcAft>
                        <a:buNone/>
                      </a:pPr>
                      <a:r>
                        <a:rPr b="1" lang="en" sz="1200">
                          <a:solidFill>
                            <a:srgbClr val="043461"/>
                          </a:solidFill>
                          <a:latin typeface="Roboto"/>
                          <a:ea typeface="Roboto"/>
                          <a:cs typeface="Roboto"/>
                          <a:sym typeface="Roboto"/>
                        </a:rPr>
                        <a:t>Hint:</a:t>
                      </a:r>
                      <a:r>
                        <a:rPr lang="en" sz="1200">
                          <a:solidFill>
                            <a:srgbClr val="043461"/>
                          </a:solidFill>
                          <a:latin typeface="Roboto"/>
                          <a:ea typeface="Roboto"/>
                          <a:cs typeface="Roboto"/>
                          <a:sym typeface="Roboto"/>
                        </a:rPr>
                        <a:t> This dataset is very large.</a:t>
                      </a:r>
                      <a:endParaRPr sz="1200">
                        <a:solidFill>
                          <a:srgbClr val="043461"/>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If there are potential outliers in the average occupancy, what are the minimum and maximum median housing prices across the outliers?</a:t>
                      </a:r>
                      <a:endParaRPr sz="1200">
                        <a:solidFill>
                          <a:srgbClr val="043461"/>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3850">
                <a:tc>
                  <a:txBody>
                    <a:bodyPr/>
                    <a:lstStyle/>
                    <a:p>
                      <a:pPr indent="0" lvl="0" marL="0" rtl="0" algn="r">
                        <a:spcBef>
                          <a:spcPts val="0"/>
                        </a:spcBef>
                        <a:spcAft>
                          <a:spcPts val="0"/>
                        </a:spcAft>
                        <a:buNone/>
                      </a:pPr>
                      <a:r>
                        <a:rPr b="1" lang="en" sz="1100">
                          <a:solidFill>
                            <a:srgbClr val="FFFFFF"/>
                          </a:solidFill>
                          <a:latin typeface="Roboto"/>
                          <a:ea typeface="Roboto"/>
                          <a:cs typeface="Roboto"/>
                          <a:sym typeface="Roboto"/>
                        </a:rPr>
                        <a:t>Bonus</a:t>
                      </a:r>
                      <a:endParaRPr b="1" sz="1100">
                        <a:solidFill>
                          <a:srgbClr val="FFFFFF"/>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Plot the latitude and longitude of the California housing data using Matplotlib. Color the data points using the median income of the block. Does any location seem to be an outlier?</a:t>
                      </a:r>
                      <a:endParaRPr sz="1200">
                        <a:solidFill>
                          <a:srgbClr val="043461"/>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9" name="Google Shape;2179;p13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Sample, Population, and SEM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137"/>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Let’s think about</a:t>
            </a:r>
            <a:endParaRPr/>
          </a:p>
          <a:p>
            <a:pPr indent="0" lvl="0" marL="0" rtl="0" algn="l">
              <a:spcBef>
                <a:spcPts val="0"/>
              </a:spcBef>
              <a:spcAft>
                <a:spcPts val="0"/>
              </a:spcAft>
              <a:buNone/>
            </a:pPr>
            <a:r>
              <a:rPr lang="en"/>
              <a:t>the following scenario...</a:t>
            </a:r>
            <a:endParaRPr/>
          </a:p>
        </p:txBody>
      </p:sp>
      <p:sp>
        <p:nvSpPr>
          <p:cNvPr id="2185" name="Google Shape;2185;p1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1" name="Google Shape;2191;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Predicting the City Election</a:t>
            </a:r>
            <a:endParaRPr>
              <a:solidFill>
                <a:schemeClr val="dk1"/>
              </a:solidFill>
            </a:endParaRPr>
          </a:p>
          <a:p>
            <a:pPr indent="0" lvl="0" marL="0" rtl="0" algn="l">
              <a:spcBef>
                <a:spcPts val="0"/>
              </a:spcBef>
              <a:spcAft>
                <a:spcPts val="0"/>
              </a:spcAft>
              <a:buNone/>
            </a:pPr>
            <a:r>
              <a:t/>
            </a:r>
            <a:endParaRPr/>
          </a:p>
        </p:txBody>
      </p:sp>
      <p:sp>
        <p:nvSpPr>
          <p:cNvPr id="2192" name="Google Shape;2192;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Weeks before Election Day, a local newspaper wants to predict the winner of the mayoral election. The newspaper will poll voters for their intended candidate. Consider the following: </a:t>
            </a:r>
            <a:endParaRPr>
              <a:solidFill>
                <a:schemeClr val="dk1"/>
              </a:solidFill>
            </a:endParaRPr>
          </a:p>
          <a:p>
            <a:pPr indent="0" lvl="0" marL="0" rtl="0" algn="l">
              <a:spcBef>
                <a:spcPts val="0"/>
              </a:spcBef>
              <a:spcAft>
                <a:spcPts val="0"/>
              </a:spcAft>
              <a:buNone/>
            </a:pPr>
            <a:r>
              <a:t/>
            </a:r>
            <a:endParaRPr/>
          </a:p>
        </p:txBody>
      </p:sp>
      <p:sp>
        <p:nvSpPr>
          <p:cNvPr id="2193" name="Google Shape;2193;p138"/>
          <p:cNvSpPr/>
          <p:nvPr/>
        </p:nvSpPr>
        <p:spPr>
          <a:xfrm>
            <a:off x="453220" y="1805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94" name="Google Shape;2194;p138"/>
          <p:cNvSpPr/>
          <p:nvPr/>
        </p:nvSpPr>
        <p:spPr>
          <a:xfrm flipH="1" rot="10800000">
            <a:off x="453220" y="2083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195" name="Google Shape;2195;p138"/>
          <p:cNvSpPr/>
          <p:nvPr/>
        </p:nvSpPr>
        <p:spPr>
          <a:xfrm>
            <a:off x="453233" y="25351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96" name="Google Shape;2196;p138"/>
          <p:cNvSpPr/>
          <p:nvPr/>
        </p:nvSpPr>
        <p:spPr>
          <a:xfrm flipH="1" rot="10800000">
            <a:off x="453233" y="28136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197" name="Google Shape;2197;p138"/>
          <p:cNvSpPr/>
          <p:nvPr/>
        </p:nvSpPr>
        <p:spPr>
          <a:xfrm>
            <a:off x="1352550" y="1759825"/>
            <a:ext cx="48339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It would be prohibitively expensive to poll all voters. </a:t>
            </a:r>
            <a:endParaRPr>
              <a:solidFill>
                <a:srgbClr val="043461"/>
              </a:solidFill>
              <a:latin typeface="Roboto"/>
              <a:ea typeface="Roboto"/>
              <a:cs typeface="Roboto"/>
              <a:sym typeface="Roboto"/>
            </a:endParaRPr>
          </a:p>
        </p:txBody>
      </p:sp>
      <p:sp>
        <p:nvSpPr>
          <p:cNvPr id="2198" name="Google Shape;2198;p138"/>
          <p:cNvSpPr/>
          <p:nvPr/>
        </p:nvSpPr>
        <p:spPr>
          <a:xfrm>
            <a:off x="1352550" y="2489925"/>
            <a:ext cx="48339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It is logistically impossible to know who will actually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go out to vote on Election Day. </a:t>
            </a:r>
            <a:endParaRPr>
              <a:solidFill>
                <a:srgbClr val="043461"/>
              </a:solidFill>
              <a:latin typeface="Roboto"/>
              <a:ea typeface="Roboto"/>
              <a:cs typeface="Roboto"/>
              <a:sym typeface="Roboto"/>
            </a:endParaRPr>
          </a:p>
        </p:txBody>
      </p:sp>
      <p:sp>
        <p:nvSpPr>
          <p:cNvPr id="2199" name="Google Shape;2199;p138"/>
          <p:cNvSpPr/>
          <p:nvPr/>
        </p:nvSpPr>
        <p:spPr>
          <a:xfrm>
            <a:off x="453233" y="3265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200" name="Google Shape;2200;p138"/>
          <p:cNvSpPr/>
          <p:nvPr/>
        </p:nvSpPr>
        <p:spPr>
          <a:xfrm flipH="1" rot="10800000">
            <a:off x="453233" y="3543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201" name="Google Shape;2201;p138"/>
          <p:cNvSpPr/>
          <p:nvPr/>
        </p:nvSpPr>
        <p:spPr>
          <a:xfrm>
            <a:off x="1352550" y="3220025"/>
            <a:ext cx="48339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Therefore, the newspaper must predict the outcome of the election using data from a subset of the population. </a:t>
            </a:r>
            <a:endParaRPr>
              <a:solidFill>
                <a:srgbClr val="043461"/>
              </a:solidFill>
              <a:latin typeface="Roboto"/>
              <a:ea typeface="Roboto"/>
              <a:cs typeface="Roboto"/>
              <a:sym typeface="Roboto"/>
            </a:endParaRPr>
          </a:p>
        </p:txBody>
      </p:sp>
      <p:pic>
        <p:nvPicPr>
          <p:cNvPr id="2202" name="Google Shape;2202;p138"/>
          <p:cNvPicPr preferRelativeResize="0"/>
          <p:nvPr/>
        </p:nvPicPr>
        <p:blipFill>
          <a:blip r:embed="rId3">
            <a:alphaModFix/>
          </a:blip>
          <a:stretch>
            <a:fillRect/>
          </a:stretch>
        </p:blipFill>
        <p:spPr>
          <a:xfrm>
            <a:off x="6207200" y="1805000"/>
            <a:ext cx="2860599" cy="2548400"/>
          </a:xfrm>
          <a:prstGeom prst="rect">
            <a:avLst/>
          </a:prstGeom>
          <a:noFill/>
          <a:ln>
            <a:noFill/>
          </a:ln>
        </p:spPr>
      </p:pic>
      <p:sp>
        <p:nvSpPr>
          <p:cNvPr id="2203" name="Google Shape;2203;p138"/>
          <p:cNvSpPr/>
          <p:nvPr/>
        </p:nvSpPr>
        <p:spPr>
          <a:xfrm>
            <a:off x="453233" y="399762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204" name="Google Shape;2204;p138"/>
          <p:cNvSpPr/>
          <p:nvPr/>
        </p:nvSpPr>
        <p:spPr>
          <a:xfrm flipH="1" rot="10800000">
            <a:off x="453233" y="4273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205" name="Google Shape;2205;p138"/>
          <p:cNvSpPr/>
          <p:nvPr/>
        </p:nvSpPr>
        <p:spPr>
          <a:xfrm>
            <a:off x="1352550" y="3952450"/>
            <a:ext cx="48339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This calls for the use of a sample dataset in place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of a population dataset.</a:t>
            </a:r>
            <a:endParaRPr>
              <a:solidFill>
                <a:srgbClr val="04346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Population Dataset vs. Sample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211" name="Google Shape;2211;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2212" name="Google Shape;2212;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13" name="Google Shape;2213;p139"/>
          <p:cNvPicPr preferRelativeResize="0"/>
          <p:nvPr/>
        </p:nvPicPr>
        <p:blipFill>
          <a:blip r:embed="rId3">
            <a:alphaModFix/>
          </a:blip>
          <a:stretch>
            <a:fillRect/>
          </a:stretch>
        </p:blipFill>
        <p:spPr>
          <a:xfrm>
            <a:off x="4305138" y="1030650"/>
            <a:ext cx="827470" cy="3662574"/>
          </a:xfrm>
          <a:prstGeom prst="rect">
            <a:avLst/>
          </a:prstGeom>
          <a:noFill/>
          <a:ln>
            <a:noFill/>
          </a:ln>
        </p:spPr>
      </p:pic>
      <p:sp>
        <p:nvSpPr>
          <p:cNvPr id="2214" name="Google Shape;2214;p139"/>
          <p:cNvSpPr/>
          <p:nvPr/>
        </p:nvSpPr>
        <p:spPr>
          <a:xfrm>
            <a:off x="457150" y="1268900"/>
            <a:ext cx="28395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Population Dataset</a:t>
            </a:r>
            <a:endParaRPr sz="2100">
              <a:solidFill>
                <a:srgbClr val="FFFFFF"/>
              </a:solidFill>
              <a:latin typeface="Roboto Light"/>
              <a:ea typeface="Roboto Light"/>
              <a:cs typeface="Roboto Light"/>
              <a:sym typeface="Roboto Light"/>
            </a:endParaRPr>
          </a:p>
        </p:txBody>
      </p:sp>
      <p:sp>
        <p:nvSpPr>
          <p:cNvPr id="2215" name="Google Shape;2215;p139"/>
          <p:cNvSpPr/>
          <p:nvPr/>
        </p:nvSpPr>
        <p:spPr>
          <a:xfrm rot="10800000">
            <a:off x="593369" y="16576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16" name="Google Shape;2216;p139"/>
          <p:cNvSpPr txBox="1"/>
          <p:nvPr>
            <p:ph idx="1" type="subTitle"/>
          </p:nvPr>
        </p:nvSpPr>
        <p:spPr>
          <a:xfrm>
            <a:off x="-12300" y="1983450"/>
            <a:ext cx="4479000" cy="2544600"/>
          </a:xfrm>
          <a:prstGeom prst="rect">
            <a:avLst/>
          </a:prstGeom>
          <a:noFill/>
          <a:ln>
            <a:noFill/>
          </a:ln>
        </p:spPr>
        <p:txBody>
          <a:bodyPr anchorCtr="0" anchor="t" bIns="0" lIns="457200" spcFirstLastPara="1" rIns="457200" wrap="square" tIns="0">
            <a:noAutofit/>
          </a:bodyPr>
          <a:lstStyle/>
          <a:p>
            <a:pPr indent="-193040" lvl="0" marL="320040" rtl="0" algn="l">
              <a:lnSpc>
                <a:spcPct val="115000"/>
              </a:lnSpc>
              <a:spcBef>
                <a:spcPts val="0"/>
              </a:spcBef>
              <a:spcAft>
                <a:spcPts val="0"/>
              </a:spcAft>
              <a:buClr>
                <a:srgbClr val="043461"/>
              </a:buClr>
              <a:buSzPts val="1600"/>
              <a:buFont typeface="Roboto"/>
              <a:buChar char="●"/>
            </a:pPr>
            <a:r>
              <a:rPr lang="en" sz="1600">
                <a:solidFill>
                  <a:srgbClr val="043461"/>
                </a:solidFill>
                <a:latin typeface="Roboto"/>
                <a:ea typeface="Roboto"/>
                <a:cs typeface="Roboto"/>
                <a:sym typeface="Roboto"/>
              </a:rPr>
              <a:t>Dataset containing all possible elements of an experiment or study.</a:t>
            </a:r>
            <a:endParaRPr sz="1600">
              <a:solidFill>
                <a:srgbClr val="043461"/>
              </a:solidFill>
              <a:latin typeface="Roboto"/>
              <a:ea typeface="Roboto"/>
              <a:cs typeface="Roboto"/>
              <a:sym typeface="Roboto"/>
            </a:endParaRPr>
          </a:p>
          <a:p>
            <a:pPr indent="-193040" lvl="0" marL="320040" rtl="0" algn="l">
              <a:lnSpc>
                <a:spcPct val="115000"/>
              </a:lnSpc>
              <a:spcBef>
                <a:spcPts val="1000"/>
              </a:spcBef>
              <a:spcAft>
                <a:spcPts val="0"/>
              </a:spcAft>
              <a:buClr>
                <a:srgbClr val="043461"/>
              </a:buClr>
              <a:buSzPts val="1600"/>
              <a:buFont typeface="Roboto"/>
              <a:buChar char="●"/>
            </a:pPr>
            <a:r>
              <a:rPr lang="en" sz="1600">
                <a:solidFill>
                  <a:srgbClr val="043461"/>
                </a:solidFill>
                <a:latin typeface="Roboto"/>
                <a:ea typeface="Roboto"/>
                <a:cs typeface="Roboto"/>
                <a:sym typeface="Roboto"/>
              </a:rPr>
              <a:t>In statistics, “population” does not mean “people.”</a:t>
            </a:r>
            <a:endParaRPr sz="1600">
              <a:solidFill>
                <a:srgbClr val="043461"/>
              </a:solidFill>
              <a:latin typeface="Roboto"/>
              <a:ea typeface="Roboto"/>
              <a:cs typeface="Roboto"/>
              <a:sym typeface="Roboto"/>
            </a:endParaRPr>
          </a:p>
          <a:p>
            <a:pPr indent="-193040" lvl="0" marL="320040" rtl="0" algn="l">
              <a:lnSpc>
                <a:spcPct val="115000"/>
              </a:lnSpc>
              <a:spcBef>
                <a:spcPts val="1000"/>
              </a:spcBef>
              <a:spcAft>
                <a:spcPts val="1000"/>
              </a:spcAft>
              <a:buClr>
                <a:srgbClr val="043461"/>
              </a:buClr>
              <a:buSzPts val="1600"/>
              <a:buFont typeface="Roboto"/>
              <a:buChar char="●"/>
            </a:pPr>
            <a:r>
              <a:rPr lang="en" sz="1600">
                <a:solidFill>
                  <a:srgbClr val="043461"/>
                </a:solidFill>
                <a:latin typeface="Roboto"/>
                <a:ea typeface="Roboto"/>
                <a:cs typeface="Roboto"/>
                <a:sym typeface="Roboto"/>
              </a:rPr>
              <a:t>Any complete set of data is a population dataset.</a:t>
            </a:r>
            <a:endParaRPr sz="1600">
              <a:solidFill>
                <a:srgbClr val="043461"/>
              </a:solidFill>
              <a:latin typeface="Roboto"/>
              <a:ea typeface="Roboto"/>
              <a:cs typeface="Roboto"/>
              <a:sym typeface="Roboto"/>
            </a:endParaRPr>
          </a:p>
        </p:txBody>
      </p:sp>
      <p:sp>
        <p:nvSpPr>
          <p:cNvPr id="2217" name="Google Shape;2217;p139"/>
          <p:cNvSpPr txBox="1"/>
          <p:nvPr>
            <p:ph idx="2" type="subTitle"/>
          </p:nvPr>
        </p:nvSpPr>
        <p:spPr>
          <a:xfrm>
            <a:off x="4466800" y="1985700"/>
            <a:ext cx="4561200" cy="2544600"/>
          </a:xfrm>
          <a:prstGeom prst="rect">
            <a:avLst/>
          </a:prstGeom>
          <a:noFill/>
          <a:ln>
            <a:noFill/>
          </a:ln>
        </p:spPr>
        <p:txBody>
          <a:bodyPr anchorCtr="0" anchor="t" bIns="0" lIns="457200" spcFirstLastPara="1" rIns="457200" wrap="square" tIns="0">
            <a:noAutofit/>
          </a:bodyPr>
          <a:lstStyle/>
          <a:p>
            <a:pPr indent="-193040" lvl="0" marL="320040" rtl="0" algn="l">
              <a:lnSpc>
                <a:spcPct val="115000"/>
              </a:lnSpc>
              <a:spcBef>
                <a:spcPts val="0"/>
              </a:spcBef>
              <a:spcAft>
                <a:spcPts val="0"/>
              </a:spcAft>
              <a:buClr>
                <a:srgbClr val="043461"/>
              </a:buClr>
              <a:buSzPts val="1600"/>
              <a:buFont typeface="Roboto"/>
              <a:buChar char="●"/>
            </a:pPr>
            <a:r>
              <a:rPr lang="en" sz="1600">
                <a:solidFill>
                  <a:srgbClr val="043461"/>
                </a:solidFill>
                <a:latin typeface="Roboto"/>
                <a:ea typeface="Roboto"/>
                <a:cs typeface="Roboto"/>
                <a:sym typeface="Roboto"/>
              </a:rPr>
              <a:t>A subset of population data.</a:t>
            </a:r>
            <a:endParaRPr sz="1600">
              <a:solidFill>
                <a:srgbClr val="043461"/>
              </a:solidFill>
              <a:latin typeface="Roboto"/>
              <a:ea typeface="Roboto"/>
              <a:cs typeface="Roboto"/>
              <a:sym typeface="Roboto"/>
            </a:endParaRPr>
          </a:p>
          <a:p>
            <a:pPr indent="-193040" lvl="0" marL="320040" rtl="0" algn="l">
              <a:lnSpc>
                <a:spcPct val="115000"/>
              </a:lnSpc>
              <a:spcBef>
                <a:spcPts val="1000"/>
              </a:spcBef>
              <a:spcAft>
                <a:spcPts val="1000"/>
              </a:spcAft>
              <a:buClr>
                <a:srgbClr val="043461"/>
              </a:buClr>
              <a:buSzPts val="1600"/>
              <a:buFont typeface="Roboto"/>
              <a:buChar char="●"/>
            </a:pPr>
            <a:r>
              <a:rPr lang="en" sz="1600">
                <a:solidFill>
                  <a:srgbClr val="043461"/>
                </a:solidFill>
                <a:latin typeface="Roboto"/>
                <a:ea typeface="Roboto"/>
                <a:cs typeface="Roboto"/>
                <a:sym typeface="Roboto"/>
              </a:rPr>
              <a:t>A sample dataset can be selected randomly from the population or selected with bias. </a:t>
            </a:r>
            <a:endParaRPr sz="1600">
              <a:solidFill>
                <a:srgbClr val="043461"/>
              </a:solidFill>
              <a:latin typeface="Roboto"/>
              <a:ea typeface="Roboto"/>
              <a:cs typeface="Roboto"/>
              <a:sym typeface="Roboto"/>
            </a:endParaRPr>
          </a:p>
        </p:txBody>
      </p:sp>
      <p:sp>
        <p:nvSpPr>
          <p:cNvPr id="2218" name="Google Shape;2218;p139"/>
          <p:cNvSpPr/>
          <p:nvPr/>
        </p:nvSpPr>
        <p:spPr>
          <a:xfrm>
            <a:off x="4876750" y="1252375"/>
            <a:ext cx="23418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Sample Dataset</a:t>
            </a:r>
            <a:endParaRPr sz="2100">
              <a:solidFill>
                <a:srgbClr val="FFFFFF"/>
              </a:solidFill>
              <a:latin typeface="Roboto Light"/>
              <a:ea typeface="Roboto Light"/>
              <a:cs typeface="Roboto Light"/>
              <a:sym typeface="Roboto Light"/>
            </a:endParaRPr>
          </a:p>
        </p:txBody>
      </p:sp>
      <p:sp>
        <p:nvSpPr>
          <p:cNvPr id="2219" name="Google Shape;2219;p139"/>
          <p:cNvSpPr/>
          <p:nvPr/>
        </p:nvSpPr>
        <p:spPr>
          <a:xfrm rot="10800000">
            <a:off x="5012969" y="16411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0" name="Google Shape;2230;p141"/>
          <p:cNvSpPr txBox="1"/>
          <p:nvPr>
            <p:ph type="title"/>
          </p:nvPr>
        </p:nvSpPr>
        <p:spPr>
          <a:xfrm>
            <a:off x="1400" y="274875"/>
            <a:ext cx="8686500" cy="3265800"/>
          </a:xfrm>
          <a:prstGeom prst="rect">
            <a:avLst/>
          </a:prstGeom>
        </p:spPr>
        <p:txBody>
          <a:bodyPr anchorCtr="0" anchor="t" bIns="91425" lIns="2560300" spcFirstLastPara="1" rIns="91425" wrap="square" tIns="457200">
            <a:noAutofit/>
          </a:bodyPr>
          <a:lstStyle/>
          <a:p>
            <a:pPr indent="0" lvl="0" marL="0" rtl="0" algn="l">
              <a:spcBef>
                <a:spcPts val="0"/>
              </a:spcBef>
              <a:spcAft>
                <a:spcPts val="0"/>
              </a:spcAft>
              <a:buClr>
                <a:schemeClr val="dk1"/>
              </a:buClr>
              <a:buSzPts val="1100"/>
              <a:buFont typeface="Arial"/>
              <a:buNone/>
            </a:pPr>
            <a:r>
              <a:rPr lang="en" sz="3300">
                <a:solidFill>
                  <a:schemeClr val="dk1"/>
                </a:solidFill>
              </a:rPr>
              <a:t>Partner Activity: SEM and Error Bars</a:t>
            </a:r>
            <a:endParaRPr sz="3300">
              <a:solidFill>
                <a:schemeClr val="dk1"/>
              </a:solidFill>
            </a:endParaRPr>
          </a:p>
          <a:p>
            <a:pPr indent="0" lvl="0" marL="0" rtl="0" algn="l">
              <a:spcBef>
                <a:spcPts val="800"/>
              </a:spcBef>
              <a:spcAft>
                <a:spcPts val="0"/>
              </a:spcAft>
              <a:buNone/>
            </a:pPr>
            <a:r>
              <a:rPr lang="en" sz="1800">
                <a:solidFill>
                  <a:schemeClr val="dk1"/>
                </a:solidFill>
                <a:latin typeface="Roboto"/>
                <a:ea typeface="Roboto"/>
                <a:cs typeface="Roboto"/>
                <a:sym typeface="Roboto"/>
              </a:rPr>
              <a:t>In this activity, you will work with a partner to characterize sample data from a California housing dataset. Make sure to compare your calculated values as you progress through the activity.</a:t>
            </a:r>
            <a:endParaRPr sz="1800">
              <a:solidFill>
                <a:schemeClr val="dk1"/>
              </a:solidFill>
              <a:latin typeface="Roboto"/>
              <a:ea typeface="Roboto"/>
              <a:cs typeface="Roboto"/>
              <a:sym typeface="Roboto"/>
            </a:endParaRPr>
          </a:p>
          <a:p>
            <a:pPr indent="0" lvl="0" marL="0" rtl="0" algn="l">
              <a:spcBef>
                <a:spcPts val="800"/>
              </a:spcBef>
              <a:spcAft>
                <a:spcPts val="0"/>
              </a:spcAft>
              <a:buNone/>
            </a:pPr>
            <a:r>
              <a:rPr lang="en" sz="1800">
                <a:solidFill>
                  <a:schemeClr val="dk1"/>
                </a:solidFill>
                <a:latin typeface="Roboto"/>
                <a:ea typeface="Roboto"/>
                <a:cs typeface="Roboto"/>
                <a:sym typeface="Roboto"/>
              </a:rPr>
              <a:t>Take your time—this is an important statistical concept.</a:t>
            </a:r>
            <a:endParaRPr sz="1800">
              <a:solidFill>
                <a:schemeClr val="dk1"/>
              </a:solidFill>
              <a:latin typeface="Roboto"/>
              <a:ea typeface="Roboto"/>
              <a:cs typeface="Roboto"/>
              <a:sym typeface="Roboto"/>
            </a:endParaRPr>
          </a:p>
          <a:p>
            <a:pPr indent="0" lvl="0" marL="0" rtl="0" algn="l">
              <a:spcBef>
                <a:spcPts val="800"/>
              </a:spcBef>
              <a:spcAft>
                <a:spcPts val="800"/>
              </a:spcAft>
              <a:buNone/>
            </a:pPr>
            <a:r>
              <a:rPr lang="en" sz="1800">
                <a:solidFill>
                  <a:schemeClr val="dk1"/>
                </a:solidFill>
                <a:latin typeface="Roboto"/>
                <a:ea typeface="Roboto"/>
                <a:cs typeface="Roboto"/>
                <a:sym typeface="Roboto"/>
              </a:rPr>
              <a:t>(Instructions sent via Slack.)</a:t>
            </a:r>
            <a:endParaRPr/>
          </a:p>
        </p:txBody>
      </p:sp>
      <p:sp>
        <p:nvSpPr>
          <p:cNvPr id="2231" name="Google Shape;2231;p14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25 minutes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Partner Activity: SEM and Error Bars</a:t>
            </a:r>
            <a:endParaRPr/>
          </a:p>
        </p:txBody>
      </p:sp>
      <p:sp>
        <p:nvSpPr>
          <p:cNvPr id="2237" name="Google Shape;2237;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8" name="Google Shape;2238;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239" name="Google Shape;2239;p142"/>
          <p:cNvSpPr txBox="1"/>
          <p:nvPr>
            <p:ph idx="3" type="body"/>
          </p:nvPr>
        </p:nvSpPr>
        <p:spPr>
          <a:xfrm>
            <a:off x="91050" y="1284250"/>
            <a:ext cx="9053100" cy="3622200"/>
          </a:xfrm>
          <a:prstGeom prst="rect">
            <a:avLst/>
          </a:prstGeom>
        </p:spPr>
        <p:txBody>
          <a:bodyPr anchorCtr="0" anchor="t" bIns="914400" lIns="457200" spcFirstLastPara="1" rIns="457200" wrap="square" tIns="0">
            <a:noAutofit/>
          </a:bodyPr>
          <a:lstStyle/>
          <a:p>
            <a:pPr indent="-170815" lvl="0" marL="91440" rtl="0" algn="l">
              <a:lnSpc>
                <a:spcPct val="115000"/>
              </a:lnSpc>
              <a:spcBef>
                <a:spcPts val="0"/>
              </a:spcBef>
              <a:spcAft>
                <a:spcPts val="0"/>
              </a:spcAft>
              <a:buClr>
                <a:srgbClr val="000000"/>
              </a:buClr>
              <a:buSzPts val="1250"/>
              <a:buChar char="●"/>
            </a:pPr>
            <a:r>
              <a:rPr lang="en" sz="1250"/>
              <a:t>Open </a:t>
            </a:r>
            <a:r>
              <a:rPr lang="en" sz="1250">
                <a:solidFill>
                  <a:srgbClr val="FFFFFF"/>
                </a:solidFill>
                <a:highlight>
                  <a:srgbClr val="000000"/>
                </a:highlight>
                <a:latin typeface="Inconsolata Medium"/>
                <a:ea typeface="Inconsolata Medium"/>
                <a:cs typeface="Inconsolata Medium"/>
                <a:sym typeface="Inconsolata Medium"/>
              </a:rPr>
              <a:t>samples.ipynb</a:t>
            </a:r>
            <a:r>
              <a:rPr lang="en" sz="1250"/>
              <a:t> in the activity folder.</a:t>
            </a:r>
            <a:endParaRPr sz="1250"/>
          </a:p>
          <a:p>
            <a:pPr indent="-170815" lvl="0" marL="91440" rtl="0" algn="l">
              <a:lnSpc>
                <a:spcPct val="115000"/>
              </a:lnSpc>
              <a:spcBef>
                <a:spcPts val="600"/>
              </a:spcBef>
              <a:spcAft>
                <a:spcPts val="0"/>
              </a:spcAft>
              <a:buClr>
                <a:srgbClr val="000000"/>
              </a:buClr>
              <a:buSzPts val="1250"/>
              <a:buChar char="●"/>
            </a:pPr>
            <a:r>
              <a:rPr lang="en" sz="1250"/>
              <a:t>Execute the starter code to import the California housing dataset from Scikit-learn.</a:t>
            </a:r>
            <a:endParaRPr sz="1250"/>
          </a:p>
          <a:p>
            <a:pPr indent="-170815" lvl="0" marL="91440" rtl="0" algn="l">
              <a:lnSpc>
                <a:spcPct val="115000"/>
              </a:lnSpc>
              <a:spcBef>
                <a:spcPts val="600"/>
              </a:spcBef>
              <a:spcAft>
                <a:spcPts val="0"/>
              </a:spcAft>
              <a:buClr>
                <a:srgbClr val="000000"/>
              </a:buClr>
              <a:buSzPts val="1250"/>
              <a:buChar char="●"/>
            </a:pPr>
            <a:r>
              <a:rPr lang="en" sz="1250"/>
              <a:t>Using Pandas, create a sample set of median housing prices. Be sure to create samples </a:t>
            </a:r>
            <a:r>
              <a:rPr lang="en" sz="1250">
                <a:highlight>
                  <a:srgbClr val="FFFFFF"/>
                </a:highlight>
              </a:rPr>
              <a:t>with at least 20 prices.</a:t>
            </a:r>
            <a:endParaRPr sz="1250"/>
          </a:p>
          <a:p>
            <a:pPr indent="-170815" lvl="0" marL="91440" rtl="0" algn="l">
              <a:lnSpc>
                <a:spcPct val="115000"/>
              </a:lnSpc>
              <a:spcBef>
                <a:spcPts val="600"/>
              </a:spcBef>
              <a:spcAft>
                <a:spcPts val="0"/>
              </a:spcAft>
              <a:buClr>
                <a:srgbClr val="000000"/>
              </a:buClr>
              <a:buSzPts val="1250"/>
              <a:buChar char="●"/>
            </a:pPr>
            <a:r>
              <a:rPr lang="en" sz="1250"/>
              <a:t>Calculate the means and standard error for each sample.</a:t>
            </a:r>
            <a:endParaRPr sz="1250"/>
          </a:p>
          <a:p>
            <a:pPr indent="-170815" lvl="0" marL="91440" rtl="0" algn="l">
              <a:lnSpc>
                <a:spcPct val="115000"/>
              </a:lnSpc>
              <a:spcBef>
                <a:spcPts val="600"/>
              </a:spcBef>
              <a:spcAft>
                <a:spcPts val="0"/>
              </a:spcAft>
              <a:buClr>
                <a:srgbClr val="000000"/>
              </a:buClr>
              <a:buSzPts val="1250"/>
              <a:buChar char="●"/>
            </a:pPr>
            <a:r>
              <a:rPr lang="en" sz="1250"/>
              <a:t>Create a plot displaying the means for each sample, with the standard error as error bars.</a:t>
            </a:r>
            <a:endParaRPr sz="1250"/>
          </a:p>
          <a:p>
            <a:pPr indent="-170815" lvl="0" marL="91440" rtl="0" algn="l">
              <a:lnSpc>
                <a:spcPct val="115000"/>
              </a:lnSpc>
              <a:spcBef>
                <a:spcPts val="600"/>
              </a:spcBef>
              <a:spcAft>
                <a:spcPts val="0"/>
              </a:spcAft>
              <a:buClr>
                <a:srgbClr val="000000"/>
              </a:buClr>
              <a:buSzPts val="1250"/>
              <a:buChar char="●"/>
            </a:pPr>
            <a:r>
              <a:rPr lang="en" sz="1250"/>
              <a:t>Calculate the range of SEM values across the sample set.</a:t>
            </a:r>
            <a:endParaRPr sz="1250"/>
          </a:p>
          <a:p>
            <a:pPr indent="-170815" lvl="0" marL="91440" rtl="0" algn="l">
              <a:lnSpc>
                <a:spcPct val="115000"/>
              </a:lnSpc>
              <a:spcBef>
                <a:spcPts val="600"/>
              </a:spcBef>
              <a:spcAft>
                <a:spcPts val="0"/>
              </a:spcAft>
              <a:buClr>
                <a:srgbClr val="000000"/>
              </a:buClr>
              <a:buSzPts val="1250"/>
              <a:buChar char="●"/>
            </a:pPr>
            <a:r>
              <a:rPr lang="en" sz="1250"/>
              <a:t>Determine which sample has the lowest standard error value.</a:t>
            </a:r>
            <a:endParaRPr sz="1250"/>
          </a:p>
          <a:p>
            <a:pPr indent="-170815" lvl="0" marL="91440" rtl="0" algn="l">
              <a:lnSpc>
                <a:spcPct val="115000"/>
              </a:lnSpc>
              <a:spcBef>
                <a:spcPts val="600"/>
              </a:spcBef>
              <a:spcAft>
                <a:spcPts val="0"/>
              </a:spcAft>
              <a:buClr>
                <a:srgbClr val="000000"/>
              </a:buClr>
              <a:buSzPts val="1250"/>
              <a:buChar char="●"/>
            </a:pPr>
            <a:r>
              <a:rPr lang="en" sz="1250"/>
              <a:t>Compare this sample’s mean to the population’s mean.</a:t>
            </a:r>
            <a:endParaRPr sz="1250"/>
          </a:p>
          <a:p>
            <a:pPr indent="-170815" lvl="0" marL="91440" rtl="0" algn="l">
              <a:lnSpc>
                <a:spcPct val="115000"/>
              </a:lnSpc>
              <a:spcBef>
                <a:spcPts val="600"/>
              </a:spcBef>
              <a:spcAft>
                <a:spcPts val="0"/>
              </a:spcAft>
              <a:buClr>
                <a:srgbClr val="000000"/>
              </a:buClr>
              <a:buSzPts val="1250"/>
              <a:buChar char="●"/>
            </a:pPr>
            <a:r>
              <a:rPr lang="en" sz="1250"/>
              <a:t>Rerun your sampling code a few times to generate new sample sets. Try changing the sample size and then re-run the sampling code.</a:t>
            </a:r>
            <a:endParaRPr sz="1250"/>
          </a:p>
          <a:p>
            <a:pPr indent="-170815" lvl="0" marL="91440" rtl="0" algn="l">
              <a:lnSpc>
                <a:spcPct val="115000"/>
              </a:lnSpc>
              <a:spcBef>
                <a:spcPts val="600"/>
              </a:spcBef>
              <a:spcAft>
                <a:spcPts val="0"/>
              </a:spcAft>
              <a:buClr>
                <a:srgbClr val="000000"/>
              </a:buClr>
              <a:buSzPts val="1250"/>
              <a:buChar char="●"/>
            </a:pPr>
            <a:r>
              <a:rPr lang="en" sz="1250"/>
              <a:t>Discuss with your partner what changes you observe when sample size changes.</a:t>
            </a:r>
            <a:endParaRPr sz="1250"/>
          </a:p>
          <a:p>
            <a:pPr indent="0" lvl="0" marL="0" rtl="0" algn="l">
              <a:lnSpc>
                <a:spcPct val="115000"/>
              </a:lnSpc>
              <a:spcBef>
                <a:spcPts val="600"/>
              </a:spcBef>
              <a:spcAft>
                <a:spcPts val="800"/>
              </a:spcAft>
              <a:buNone/>
            </a:pPr>
            <a:r>
              <a:t/>
            </a:r>
            <a:endParaRPr sz="12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1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 Statistics in Python</a:t>
            </a:r>
            <a:endParaRPr/>
          </a:p>
        </p:txBody>
      </p:sp>
      <p:sp>
        <p:nvSpPr>
          <p:cNvPr id="1877" name="Google Shape;1877;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pic>
        <p:nvPicPr>
          <p:cNvPr descr="Clean 40 min timer counting downwards, 5 sec pre-count with beeps and then an alarm after 40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244" name="Google Shape;2244;p143" title="40 minute Countdown timer (with alarm)">
            <a:hlinkClick r:id="rId3"/>
          </p:cNvPr>
          <p:cNvPicPr preferRelativeResize="0"/>
          <p:nvPr/>
        </p:nvPicPr>
        <p:blipFill>
          <a:blip r:embed="rId4">
            <a:alphaModFix/>
          </a:blip>
          <a:stretch>
            <a:fillRect/>
          </a:stretch>
        </p:blipFill>
        <p:spPr>
          <a:xfrm>
            <a:off x="152400" y="3198048"/>
            <a:ext cx="2345525" cy="175915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5" name="Google Shape;2255;p14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Correlation Conundrum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1" name="Google Shape;2261;p146"/>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300">
                <a:highlight>
                  <a:srgbClr val="FFFF00"/>
                </a:highlight>
              </a:rPr>
              <a:t>Correlation</a:t>
            </a:r>
            <a:r>
              <a:rPr lang="en" sz="2300"/>
              <a:t> describes the question, </a:t>
            </a:r>
            <a:br>
              <a:rPr lang="en" sz="2300"/>
            </a:br>
            <a:r>
              <a:rPr lang="en" sz="2300"/>
              <a:t>“Is there a relationship between A and B?”</a:t>
            </a:r>
            <a:endParaRPr sz="2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Positive Correlation</a:t>
            </a:r>
            <a:endParaRPr/>
          </a:p>
        </p:txBody>
      </p:sp>
      <p:sp>
        <p:nvSpPr>
          <p:cNvPr id="2267" name="Google Shape;2267;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68" name="Google Shape;2268;p147"/>
          <p:cNvPicPr preferRelativeResize="0"/>
          <p:nvPr/>
        </p:nvPicPr>
        <p:blipFill>
          <a:blip r:embed="rId3">
            <a:alphaModFix/>
          </a:blip>
          <a:stretch>
            <a:fillRect/>
          </a:stretch>
        </p:blipFill>
        <p:spPr>
          <a:xfrm>
            <a:off x="1724406" y="826663"/>
            <a:ext cx="5705268" cy="38035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Negative</a:t>
            </a:r>
            <a:r>
              <a:rPr lang="en"/>
              <a:t> Correlation</a:t>
            </a:r>
            <a:endParaRPr/>
          </a:p>
        </p:txBody>
      </p:sp>
      <p:sp>
        <p:nvSpPr>
          <p:cNvPr id="2274" name="Google Shape;2274;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75" name="Google Shape;2275;p148"/>
          <p:cNvPicPr preferRelativeResize="0"/>
          <p:nvPr/>
        </p:nvPicPr>
        <p:blipFill>
          <a:blip r:embed="rId3">
            <a:alphaModFix/>
          </a:blip>
          <a:stretch>
            <a:fillRect/>
          </a:stretch>
        </p:blipFill>
        <p:spPr>
          <a:xfrm>
            <a:off x="1714675" y="820175"/>
            <a:ext cx="5715000" cy="3810000"/>
          </a:xfrm>
          <a:prstGeom prst="rect">
            <a:avLst/>
          </a:prstGeom>
          <a:noFill/>
          <a:ln>
            <a:noFill/>
          </a:ln>
        </p:spPr>
      </p:pic>
      <p:pic>
        <p:nvPicPr>
          <p:cNvPr id="2276" name="Google Shape;2276;p148"/>
          <p:cNvPicPr preferRelativeResize="0"/>
          <p:nvPr/>
        </p:nvPicPr>
        <p:blipFill>
          <a:blip r:embed="rId4">
            <a:alphaModFix/>
          </a:blip>
          <a:stretch>
            <a:fillRect/>
          </a:stretch>
        </p:blipFill>
        <p:spPr>
          <a:xfrm>
            <a:off x="1714500" y="781325"/>
            <a:ext cx="5715000"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No</a:t>
            </a:r>
            <a:r>
              <a:rPr lang="en"/>
              <a:t> Correlation</a:t>
            </a:r>
            <a:endParaRPr/>
          </a:p>
        </p:txBody>
      </p:sp>
      <p:sp>
        <p:nvSpPr>
          <p:cNvPr id="2282" name="Google Shape;2282;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83" name="Google Shape;2283;p149"/>
          <p:cNvPicPr preferRelativeResize="0"/>
          <p:nvPr/>
        </p:nvPicPr>
        <p:blipFill>
          <a:blip r:embed="rId3">
            <a:alphaModFix/>
          </a:blip>
          <a:stretch>
            <a:fillRect/>
          </a:stretch>
        </p:blipFill>
        <p:spPr>
          <a:xfrm>
            <a:off x="1714675" y="820175"/>
            <a:ext cx="5715000" cy="3810000"/>
          </a:xfrm>
          <a:prstGeom prst="rect">
            <a:avLst/>
          </a:prstGeom>
          <a:noFill/>
          <a:ln>
            <a:noFill/>
          </a:ln>
        </p:spPr>
      </p:pic>
      <p:pic>
        <p:nvPicPr>
          <p:cNvPr id="2284" name="Google Shape;2284;p149"/>
          <p:cNvPicPr preferRelativeResize="0"/>
          <p:nvPr/>
        </p:nvPicPr>
        <p:blipFill>
          <a:blip r:embed="rId4">
            <a:alphaModFix/>
          </a:blip>
          <a:stretch>
            <a:fillRect/>
          </a:stretch>
        </p:blipFill>
        <p:spPr>
          <a:xfrm>
            <a:off x="1714500" y="781325"/>
            <a:ext cx="5715000" cy="3810000"/>
          </a:xfrm>
          <a:prstGeom prst="rect">
            <a:avLst/>
          </a:prstGeom>
          <a:noFill/>
          <a:ln>
            <a:noFill/>
          </a:ln>
        </p:spPr>
      </p:pic>
      <p:pic>
        <p:nvPicPr>
          <p:cNvPr id="2285" name="Google Shape;2285;p149"/>
          <p:cNvPicPr preferRelativeResize="0"/>
          <p:nvPr/>
        </p:nvPicPr>
        <p:blipFill>
          <a:blip r:embed="rId5">
            <a:alphaModFix/>
          </a:blip>
          <a:stretch>
            <a:fillRect/>
          </a:stretch>
        </p:blipFill>
        <p:spPr>
          <a:xfrm>
            <a:off x="1714500" y="812175"/>
            <a:ext cx="5715000" cy="3810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Pearson Correlation Coefficient</a:t>
            </a:r>
            <a:endParaRPr>
              <a:solidFill>
                <a:schemeClr val="dk1"/>
              </a:solidFill>
            </a:endParaRPr>
          </a:p>
          <a:p>
            <a:pPr indent="0" lvl="0" marL="0" rtl="0" algn="l">
              <a:spcBef>
                <a:spcPts val="0"/>
              </a:spcBef>
              <a:spcAft>
                <a:spcPts val="0"/>
              </a:spcAft>
              <a:buNone/>
            </a:pPr>
            <a:r>
              <a:t/>
            </a:r>
            <a:endParaRPr/>
          </a:p>
        </p:txBody>
      </p:sp>
      <p:sp>
        <p:nvSpPr>
          <p:cNvPr id="2291" name="Google Shape;2291;p15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statistics, we quantify correlation using Pearson’s </a:t>
            </a:r>
            <a:r>
              <a:rPr i="1" lang="en">
                <a:solidFill>
                  <a:schemeClr val="dk1"/>
                </a:solidFill>
                <a:latin typeface="Old Standard TT"/>
                <a:ea typeface="Old Standard TT"/>
                <a:cs typeface="Old Standard TT"/>
                <a:sym typeface="Old Standard TT"/>
              </a:rPr>
              <a:t>r</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Pearson correlation coefficient describes the variability between </a:t>
            </a:r>
            <a:br>
              <a:rPr lang="en">
                <a:solidFill>
                  <a:schemeClr val="dk1"/>
                </a:solidFill>
              </a:rPr>
            </a:br>
            <a:r>
              <a:rPr lang="en">
                <a:solidFill>
                  <a:schemeClr val="dk1"/>
                </a:solidFill>
              </a:rPr>
              <a:t>two factors, denoted by the variable </a:t>
            </a:r>
            <a:r>
              <a:rPr i="1" lang="en">
                <a:solidFill>
                  <a:schemeClr val="dk1"/>
                </a:solidFill>
                <a:latin typeface="Old Standard TT"/>
                <a:ea typeface="Old Standard TT"/>
                <a:cs typeface="Old Standard TT"/>
                <a:sym typeface="Old Standard TT"/>
              </a:rPr>
              <a:t>r</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Pearson’s </a:t>
            </a:r>
            <a:r>
              <a:rPr i="1" lang="en">
                <a:solidFill>
                  <a:schemeClr val="dk1"/>
                </a:solidFill>
                <a:latin typeface="Old Standard TT"/>
                <a:ea typeface="Old Standard TT"/>
                <a:cs typeface="Old Standard TT"/>
                <a:sym typeface="Old Standard TT"/>
              </a:rPr>
              <a:t>r</a:t>
            </a:r>
            <a:r>
              <a:rPr lang="en">
                <a:solidFill>
                  <a:schemeClr val="dk1"/>
                </a:solidFill>
                <a:latin typeface="Old Standard TT"/>
                <a:ea typeface="Old Standard TT"/>
                <a:cs typeface="Old Standard TT"/>
                <a:sym typeface="Old Standard TT"/>
              </a:rPr>
              <a:t> is –1 ≤ r ≤ 1</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p>
        </p:txBody>
      </p:sp>
      <p:sp>
        <p:nvSpPr>
          <p:cNvPr id="2292" name="Google Shape;2292;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293" name="Google Shape;2293;p150"/>
          <p:cNvGraphicFramePr/>
          <p:nvPr/>
        </p:nvGraphicFramePr>
        <p:xfrm>
          <a:off x="455425" y="2520650"/>
          <a:ext cx="3000000" cy="3000000"/>
        </p:xfrm>
        <a:graphic>
          <a:graphicData uri="http://schemas.openxmlformats.org/drawingml/2006/table">
            <a:tbl>
              <a:tblPr>
                <a:noFill/>
                <a:tableStyleId>{D668F964-3BEC-4FC2-90F1-17133722F6D0}</a:tableStyleId>
              </a:tblPr>
              <a:tblGrid>
                <a:gridCol w="565750"/>
                <a:gridCol w="3240175"/>
              </a:tblGrid>
              <a:tr h="375500">
                <a:tc>
                  <a:txBody>
                    <a:bodyPr/>
                    <a:lstStyle/>
                    <a:p>
                      <a:pPr indent="0" lvl="0" marL="0" rtl="0" algn="r">
                        <a:spcBef>
                          <a:spcPts val="0"/>
                        </a:spcBef>
                        <a:spcAft>
                          <a:spcPts val="0"/>
                        </a:spcAft>
                        <a:buNone/>
                      </a:pPr>
                      <a:r>
                        <a:rPr lang="en" sz="1300">
                          <a:solidFill>
                            <a:srgbClr val="FFFFFF"/>
                          </a:solidFill>
                          <a:latin typeface="Inconsolata Medium"/>
                          <a:ea typeface="Inconsolata Medium"/>
                          <a:cs typeface="Inconsolata Medium"/>
                          <a:sym typeface="Inconsolata Medium"/>
                        </a:rPr>
                        <a:t>–1</a:t>
                      </a:r>
                      <a:endParaRPr sz="1300">
                        <a:solidFill>
                          <a:srgbClr val="FFFFFF"/>
                        </a:solidFill>
                        <a:latin typeface="Inconsolata Medium"/>
                        <a:ea typeface="Inconsolata Medium"/>
                        <a:cs typeface="Inconsolata Medium"/>
                        <a:sym typeface="Inconsolata Medium"/>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00000"/>
                        </a:lnSpc>
                        <a:spcBef>
                          <a:spcPts val="0"/>
                        </a:spcBef>
                        <a:spcAft>
                          <a:spcPts val="0"/>
                        </a:spcAft>
                        <a:buNone/>
                      </a:pPr>
                      <a:r>
                        <a:rPr lang="en" sz="1300">
                          <a:solidFill>
                            <a:srgbClr val="043461"/>
                          </a:solidFill>
                          <a:latin typeface="Roboto"/>
                          <a:ea typeface="Roboto"/>
                          <a:cs typeface="Roboto"/>
                          <a:sym typeface="Roboto"/>
                        </a:rPr>
                        <a:t>Indicates perfect negative correlation.</a:t>
                      </a:r>
                      <a:endParaRPr sz="1300">
                        <a:solidFill>
                          <a:srgbClr val="FFFFFF"/>
                        </a:solidFill>
                        <a:highlight>
                          <a:srgbClr val="043461"/>
                        </a:highlight>
                        <a:latin typeface="Inconsolata Medium"/>
                        <a:ea typeface="Inconsolata Medium"/>
                        <a:cs typeface="Inconsolata Medium"/>
                        <a:sym typeface="Inconsolata Medium"/>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05000">
                <a:tc>
                  <a:txBody>
                    <a:bodyPr/>
                    <a:lstStyle/>
                    <a:p>
                      <a:pPr indent="0" lvl="0" marL="0" rtl="0" algn="r">
                        <a:spcBef>
                          <a:spcPts val="0"/>
                        </a:spcBef>
                        <a:spcAft>
                          <a:spcPts val="0"/>
                        </a:spcAft>
                        <a:buNone/>
                      </a:pPr>
                      <a:r>
                        <a:rPr lang="en" sz="1300">
                          <a:solidFill>
                            <a:srgbClr val="FFFFFF"/>
                          </a:solidFill>
                          <a:latin typeface="Inconsolata Medium"/>
                          <a:ea typeface="Inconsolata Medium"/>
                          <a:cs typeface="Inconsolata Medium"/>
                          <a:sym typeface="Inconsolata Medium"/>
                        </a:rPr>
                        <a:t>1</a:t>
                      </a:r>
                      <a:endParaRPr sz="1300">
                        <a:solidFill>
                          <a:srgbClr val="FFFFFF"/>
                        </a:solidFill>
                        <a:latin typeface="Inconsolata Medium"/>
                        <a:ea typeface="Inconsolata Medium"/>
                        <a:cs typeface="Inconsolata Medium"/>
                        <a:sym typeface="Inconsolata Medium"/>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Indicates</a:t>
                      </a:r>
                      <a:r>
                        <a:rPr lang="en" sz="1300">
                          <a:solidFill>
                            <a:srgbClr val="043461"/>
                          </a:solidFill>
                          <a:latin typeface="Roboto"/>
                          <a:ea typeface="Roboto"/>
                          <a:cs typeface="Roboto"/>
                          <a:sym typeface="Roboto"/>
                        </a:rPr>
                        <a:t> perfect positive correlation.</a:t>
                      </a:r>
                      <a:endParaRPr sz="1300">
                        <a:solidFill>
                          <a:srgbClr val="FFFFFF"/>
                        </a:solidFill>
                        <a:highlight>
                          <a:srgbClr val="043461"/>
                        </a:highlight>
                        <a:latin typeface="Inconsolata Medium"/>
                        <a:ea typeface="Inconsolata Medium"/>
                        <a:cs typeface="Inconsolata Medium"/>
                        <a:sym typeface="Inconsolata Medium"/>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05000">
                <a:tc>
                  <a:txBody>
                    <a:bodyPr/>
                    <a:lstStyle/>
                    <a:p>
                      <a:pPr indent="0" lvl="0" marL="0" rtl="0" algn="r">
                        <a:spcBef>
                          <a:spcPts val="0"/>
                        </a:spcBef>
                        <a:spcAft>
                          <a:spcPts val="0"/>
                        </a:spcAft>
                        <a:buNone/>
                      </a:pPr>
                      <a:r>
                        <a:rPr lang="en" sz="1300">
                          <a:solidFill>
                            <a:srgbClr val="FFFFFF"/>
                          </a:solidFill>
                          <a:latin typeface="Inconsolata Medium"/>
                          <a:ea typeface="Inconsolata Medium"/>
                          <a:cs typeface="Inconsolata Medium"/>
                          <a:sym typeface="Inconsolata Medium"/>
                        </a:rPr>
                        <a:t>0</a:t>
                      </a:r>
                      <a:endParaRPr sz="1300">
                        <a:solidFill>
                          <a:srgbClr val="FFFFFF"/>
                        </a:solidFill>
                        <a:latin typeface="Inconsolata Medium"/>
                        <a:ea typeface="Inconsolata Medium"/>
                        <a:cs typeface="Inconsolata Medium"/>
                        <a:sym typeface="Inconsolata Medium"/>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Indicates </a:t>
                      </a:r>
                      <a:r>
                        <a:rPr lang="en" sz="1300">
                          <a:solidFill>
                            <a:srgbClr val="043461"/>
                          </a:solidFill>
                          <a:latin typeface="Roboto"/>
                          <a:ea typeface="Roboto"/>
                          <a:cs typeface="Roboto"/>
                          <a:sym typeface="Roboto"/>
                        </a:rPr>
                        <a:t>no correlation.</a:t>
                      </a:r>
                      <a:endParaRPr sz="1300">
                        <a:solidFill>
                          <a:srgbClr val="043461"/>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pic>
        <p:nvPicPr>
          <p:cNvPr id="2294" name="Google Shape;2294;p150"/>
          <p:cNvPicPr preferRelativeResize="0"/>
          <p:nvPr/>
        </p:nvPicPr>
        <p:blipFill>
          <a:blip r:embed="rId3">
            <a:alphaModFix/>
          </a:blip>
          <a:stretch>
            <a:fillRect/>
          </a:stretch>
        </p:blipFill>
        <p:spPr>
          <a:xfrm>
            <a:off x="4431025" y="1703775"/>
            <a:ext cx="4392725" cy="3168175"/>
          </a:xfrm>
          <a:prstGeom prst="rect">
            <a:avLst/>
          </a:prstGeom>
          <a:noFill/>
          <a:ln>
            <a:noFill/>
          </a:ln>
        </p:spPr>
      </p:pic>
      <p:sp>
        <p:nvSpPr>
          <p:cNvPr id="2295" name="Google Shape;2295;p150"/>
          <p:cNvSpPr txBox="1"/>
          <p:nvPr>
            <p:ph idx="1" type="subTitle"/>
          </p:nvPr>
        </p:nvSpPr>
        <p:spPr>
          <a:xfrm>
            <a:off x="0" y="39144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highlight>
                  <a:srgbClr val="FFFF00"/>
                </a:highlight>
              </a:rPr>
              <a:t>Real-world data is never perfect. </a:t>
            </a:r>
            <a:endParaRPr>
              <a:highlight>
                <a:srgbClr val="FFFF00"/>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151"/>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300">
                <a:solidFill>
                  <a:schemeClr val="dk1"/>
                </a:solidFill>
              </a:rPr>
              <a:t>Activity: Correlation Conquerors</a:t>
            </a:r>
            <a:endParaRPr sz="3300">
              <a:solidFill>
                <a:schemeClr val="dk1"/>
              </a:solidFill>
            </a:endParaRPr>
          </a:p>
          <a:p>
            <a:pPr indent="0" lvl="0" marL="0" rtl="0" algn="l">
              <a:spcBef>
                <a:spcPts val="800"/>
              </a:spcBef>
              <a:spcAft>
                <a:spcPts val="0"/>
              </a:spcAft>
              <a:buNone/>
            </a:pPr>
            <a:r>
              <a:rPr lang="en" sz="1800">
                <a:solidFill>
                  <a:schemeClr val="dk1"/>
                </a:solidFill>
                <a:latin typeface="Roboto"/>
                <a:ea typeface="Roboto"/>
                <a:cs typeface="Roboto"/>
                <a:sym typeface="Roboto"/>
              </a:rPr>
              <a:t>In this activity, you will examine different properties of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wine to determine if wine characteristics are correlated.</a:t>
            </a:r>
            <a:endParaRPr sz="1800">
              <a:solidFill>
                <a:schemeClr val="dk1"/>
              </a:solidFill>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a:p>
        </p:txBody>
      </p:sp>
      <p:sp>
        <p:nvSpPr>
          <p:cNvPr id="2301" name="Google Shape;2301;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2" name="Google Shape;2302;p15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Correlation Conquerors</a:t>
            </a:r>
            <a:endParaRPr/>
          </a:p>
        </p:txBody>
      </p:sp>
      <p:sp>
        <p:nvSpPr>
          <p:cNvPr id="2308" name="Google Shape;2308;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309" name="Google Shape;2309;p152"/>
          <p:cNvGraphicFramePr/>
          <p:nvPr/>
        </p:nvGraphicFramePr>
        <p:xfrm>
          <a:off x="354400" y="784725"/>
          <a:ext cx="3000000" cy="3000000"/>
        </p:xfrm>
        <a:graphic>
          <a:graphicData uri="http://schemas.openxmlformats.org/drawingml/2006/table">
            <a:tbl>
              <a:tblPr>
                <a:noFill/>
                <a:tableStyleId>{D668F964-3BEC-4FC2-90F1-17133722F6D0}</a:tableStyleId>
              </a:tblPr>
              <a:tblGrid>
                <a:gridCol w="1213550"/>
                <a:gridCol w="3817875"/>
              </a:tblGrid>
              <a:tr h="328000">
                <a:tc rowSpan="3">
                  <a:txBody>
                    <a:bodyPr/>
                    <a:lstStyle/>
                    <a:p>
                      <a:pPr indent="0" lvl="0" marL="0" rtl="0" algn="r">
                        <a:spcBef>
                          <a:spcPts val="0"/>
                        </a:spcBef>
                        <a:spcAft>
                          <a:spcPts val="0"/>
                        </a:spcAft>
                        <a:buNone/>
                      </a:pPr>
                      <a:r>
                        <a:rPr b="1" lang="en" sz="1100">
                          <a:solidFill>
                            <a:srgbClr val="FFFFFF"/>
                          </a:solidFill>
                          <a:latin typeface="Roboto"/>
                          <a:ea typeface="Roboto"/>
                          <a:cs typeface="Roboto"/>
                          <a:sym typeface="Roboto"/>
                        </a:rPr>
                        <a:t>Instructions</a:t>
                      </a:r>
                      <a:endParaRPr b="1" sz="1100">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00000"/>
                        </a:lnSpc>
                        <a:spcBef>
                          <a:spcPts val="0"/>
                        </a:spcBef>
                        <a:spcAft>
                          <a:spcPts val="0"/>
                        </a:spcAft>
                        <a:buNone/>
                      </a:pPr>
                      <a:r>
                        <a:rPr lang="en" sz="1200">
                          <a:solidFill>
                            <a:srgbClr val="043461"/>
                          </a:solidFill>
                          <a:latin typeface="Roboto"/>
                          <a:ea typeface="Roboto"/>
                          <a:cs typeface="Roboto"/>
                          <a:sym typeface="Roboto"/>
                        </a:rPr>
                        <a:t>Open </a:t>
                      </a:r>
                      <a:r>
                        <a:rPr lang="en" sz="1200">
                          <a:solidFill>
                            <a:srgbClr val="FFFFFF"/>
                          </a:solidFill>
                          <a:highlight>
                            <a:srgbClr val="043461"/>
                          </a:highlight>
                          <a:latin typeface="Inconsolata Medium"/>
                          <a:ea typeface="Inconsolata Medium"/>
                          <a:cs typeface="Inconsolata Medium"/>
                          <a:sym typeface="Inconsolata Medium"/>
                        </a:rPr>
                        <a:t>correlations.ipynb</a:t>
                      </a:r>
                      <a:r>
                        <a:rPr lang="en" sz="1200">
                          <a:solidFill>
                            <a:srgbClr val="043461"/>
                          </a:solidFill>
                          <a:latin typeface="Roboto"/>
                          <a:ea typeface="Roboto"/>
                          <a:cs typeface="Roboto"/>
                          <a:sym typeface="Roboto"/>
                        </a:rPr>
                        <a:t> in the activity folder </a:t>
                      </a:r>
                      <a:br>
                        <a:rPr lang="en" sz="1200">
                          <a:solidFill>
                            <a:srgbClr val="043461"/>
                          </a:solidFill>
                          <a:latin typeface="Roboto"/>
                          <a:ea typeface="Roboto"/>
                          <a:cs typeface="Roboto"/>
                          <a:sym typeface="Roboto"/>
                        </a:rPr>
                      </a:br>
                      <a:r>
                        <a:rPr lang="en" sz="1200">
                          <a:solidFill>
                            <a:srgbClr val="043461"/>
                          </a:solidFill>
                          <a:latin typeface="Roboto"/>
                          <a:ea typeface="Roboto"/>
                          <a:cs typeface="Roboto"/>
                          <a:sym typeface="Roboto"/>
                        </a:rPr>
                        <a:t>and execute the starter code.</a:t>
                      </a:r>
                      <a:endParaRPr sz="1200">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rgbClr val="043461"/>
                          </a:solidFill>
                          <a:latin typeface="Roboto"/>
                          <a:ea typeface="Roboto"/>
                          <a:cs typeface="Roboto"/>
                          <a:sym typeface="Roboto"/>
                        </a:rPr>
                        <a:t>Using the dataset, plot the factors flavonoids and malic acid against each other on a scatter plot. </a:t>
                      </a:r>
                      <a:endParaRPr b="1" sz="1200">
                        <a:solidFill>
                          <a:srgbClr val="043461"/>
                        </a:solidFill>
                        <a:latin typeface="Roboto"/>
                        <a:ea typeface="Roboto"/>
                        <a:cs typeface="Roboto"/>
                        <a:sym typeface="Roboto"/>
                      </a:endParaRPr>
                    </a:p>
                    <a:p>
                      <a:pPr indent="-167640" lvl="0" marL="320040" rtl="0" algn="l">
                        <a:lnSpc>
                          <a:spcPct val="115000"/>
                        </a:lnSpc>
                        <a:spcBef>
                          <a:spcPts val="600"/>
                        </a:spcBef>
                        <a:spcAft>
                          <a:spcPts val="0"/>
                        </a:spcAft>
                        <a:buClr>
                          <a:srgbClr val="043461"/>
                        </a:buClr>
                        <a:buSzPts val="1200"/>
                        <a:buFont typeface="Roboto"/>
                        <a:buChar char="●"/>
                      </a:pPr>
                      <a:r>
                        <a:rPr lang="en" sz="1200">
                          <a:solidFill>
                            <a:srgbClr val="043461"/>
                          </a:solidFill>
                          <a:latin typeface="Roboto"/>
                          <a:ea typeface="Roboto"/>
                          <a:cs typeface="Roboto"/>
                          <a:sym typeface="Roboto"/>
                        </a:rPr>
                        <a:t>Is this relationship positively correlated, negatively correlated, or not correlated? </a:t>
                      </a:r>
                      <a:endParaRPr sz="1200">
                        <a:solidFill>
                          <a:srgbClr val="043461"/>
                        </a:solidFill>
                        <a:latin typeface="Roboto"/>
                        <a:ea typeface="Roboto"/>
                        <a:cs typeface="Roboto"/>
                        <a:sym typeface="Roboto"/>
                      </a:endParaRPr>
                    </a:p>
                    <a:p>
                      <a:pPr indent="-167640" lvl="0" marL="320040" rtl="0" algn="l">
                        <a:lnSpc>
                          <a:spcPct val="115000"/>
                        </a:lnSpc>
                        <a:spcBef>
                          <a:spcPts val="600"/>
                        </a:spcBef>
                        <a:spcAft>
                          <a:spcPts val="0"/>
                        </a:spcAft>
                        <a:buClr>
                          <a:srgbClr val="043461"/>
                        </a:buClr>
                        <a:buSzPts val="1200"/>
                        <a:buFont typeface="Roboto"/>
                        <a:buChar char="●"/>
                      </a:pPr>
                      <a:r>
                        <a:rPr lang="en" sz="1200">
                          <a:solidFill>
                            <a:srgbClr val="043461"/>
                          </a:solidFill>
                          <a:latin typeface="Roboto"/>
                          <a:ea typeface="Roboto"/>
                          <a:cs typeface="Roboto"/>
                          <a:sym typeface="Roboto"/>
                        </a:rPr>
                        <a:t>How strong is the correlation?</a:t>
                      </a:r>
                      <a:endParaRPr sz="12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b="1" lang="en" sz="1200">
                          <a:solidFill>
                            <a:srgbClr val="043461"/>
                          </a:solidFill>
                          <a:latin typeface="Roboto"/>
                          <a:ea typeface="Roboto"/>
                          <a:cs typeface="Roboto"/>
                          <a:sym typeface="Roboto"/>
                        </a:rPr>
                        <a:t>Calculate the Pearson correlation coefficient </a:t>
                      </a:r>
                      <a:br>
                        <a:rPr b="1" lang="en" sz="1200">
                          <a:solidFill>
                            <a:srgbClr val="043461"/>
                          </a:solidFill>
                          <a:latin typeface="Roboto"/>
                          <a:ea typeface="Roboto"/>
                          <a:cs typeface="Roboto"/>
                          <a:sym typeface="Roboto"/>
                        </a:rPr>
                      </a:br>
                      <a:r>
                        <a:rPr b="1" lang="en" sz="1200">
                          <a:solidFill>
                            <a:srgbClr val="043461"/>
                          </a:solidFill>
                          <a:latin typeface="Roboto"/>
                          <a:ea typeface="Roboto"/>
                          <a:cs typeface="Roboto"/>
                          <a:sym typeface="Roboto"/>
                        </a:rPr>
                        <a:t>for malic acid versus flavonoids. </a:t>
                      </a:r>
                      <a:endParaRPr b="1" sz="1200">
                        <a:solidFill>
                          <a:srgbClr val="043461"/>
                        </a:solidFill>
                        <a:latin typeface="Roboto"/>
                        <a:ea typeface="Roboto"/>
                        <a:cs typeface="Roboto"/>
                        <a:sym typeface="Roboto"/>
                      </a:endParaRPr>
                    </a:p>
                    <a:p>
                      <a:pPr indent="-167640" lvl="0" marL="320040" rtl="0" algn="l">
                        <a:lnSpc>
                          <a:spcPct val="115000"/>
                        </a:lnSpc>
                        <a:spcBef>
                          <a:spcPts val="600"/>
                        </a:spcBef>
                        <a:spcAft>
                          <a:spcPts val="0"/>
                        </a:spcAft>
                        <a:buClr>
                          <a:srgbClr val="043461"/>
                        </a:buClr>
                        <a:buSzPts val="1200"/>
                        <a:buFont typeface="Roboto"/>
                        <a:buChar char="●"/>
                      </a:pPr>
                      <a:r>
                        <a:rPr lang="en" sz="1200">
                          <a:solidFill>
                            <a:srgbClr val="043461"/>
                          </a:solidFill>
                          <a:latin typeface="Roboto"/>
                          <a:ea typeface="Roboto"/>
                          <a:cs typeface="Roboto"/>
                          <a:sym typeface="Roboto"/>
                        </a:rPr>
                        <a:t>Compare the correlation coefficient to the strength of correlation table. </a:t>
                      </a:r>
                      <a:endParaRPr sz="1200">
                        <a:solidFill>
                          <a:srgbClr val="043461"/>
                        </a:solidFill>
                        <a:latin typeface="Roboto"/>
                        <a:ea typeface="Roboto"/>
                        <a:cs typeface="Roboto"/>
                        <a:sym typeface="Roboto"/>
                      </a:endParaRPr>
                    </a:p>
                    <a:p>
                      <a:pPr indent="-167640" lvl="0" marL="320040" rtl="0" algn="l">
                        <a:lnSpc>
                          <a:spcPct val="115000"/>
                        </a:lnSpc>
                        <a:spcBef>
                          <a:spcPts val="0"/>
                        </a:spcBef>
                        <a:spcAft>
                          <a:spcPts val="0"/>
                        </a:spcAft>
                        <a:buClr>
                          <a:srgbClr val="043461"/>
                        </a:buClr>
                        <a:buSzPts val="1200"/>
                        <a:buFont typeface="Roboto"/>
                        <a:buChar char="●"/>
                      </a:pPr>
                      <a:r>
                        <a:rPr lang="en" sz="1200">
                          <a:solidFill>
                            <a:srgbClr val="043461"/>
                          </a:solidFill>
                          <a:latin typeface="Roboto"/>
                          <a:ea typeface="Roboto"/>
                          <a:cs typeface="Roboto"/>
                          <a:sym typeface="Roboto"/>
                        </a:rPr>
                        <a:t>Was your prediction correct?</a:t>
                      </a:r>
                      <a:endParaRPr sz="12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graphicFrame>
        <p:nvGraphicFramePr>
          <p:cNvPr id="2310" name="Google Shape;2310;p152"/>
          <p:cNvGraphicFramePr/>
          <p:nvPr/>
        </p:nvGraphicFramePr>
        <p:xfrm>
          <a:off x="5654572" y="784736"/>
          <a:ext cx="3000000" cy="3000000"/>
        </p:xfrm>
        <a:graphic>
          <a:graphicData uri="http://schemas.openxmlformats.org/drawingml/2006/table">
            <a:tbl>
              <a:tblPr bandRow="1" firstRow="1">
                <a:noFill/>
                <a:tableStyleId>{05349417-46F3-4D67-A88A-E089A2FF9720}</a:tableStyleId>
              </a:tblPr>
              <a:tblGrid>
                <a:gridCol w="1293175"/>
                <a:gridCol w="1928300"/>
              </a:tblGrid>
              <a:tr h="561900">
                <a:tc gridSpan="2">
                  <a:txBody>
                    <a:bodyPr/>
                    <a:lstStyle/>
                    <a:p>
                      <a:pPr indent="0" lvl="0" marL="0" rtl="0" algn="l">
                        <a:spcBef>
                          <a:spcPts val="0"/>
                        </a:spcBef>
                        <a:spcAft>
                          <a:spcPts val="0"/>
                        </a:spcAft>
                        <a:buNone/>
                      </a:pPr>
                      <a:r>
                        <a:rPr lang="en" sz="1300">
                          <a:latin typeface="Roboto"/>
                          <a:ea typeface="Roboto"/>
                          <a:cs typeface="Roboto"/>
                          <a:sym typeface="Roboto"/>
                        </a:rPr>
                        <a:t>Pearson’s Correlation</a:t>
                      </a:r>
                      <a:endParaRPr sz="1300">
                        <a:latin typeface="Roboto"/>
                        <a:ea typeface="Roboto"/>
                        <a:cs typeface="Roboto"/>
                        <a:sym typeface="Roboto"/>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hMerge="1"/>
              </a:tr>
              <a:tr h="747925">
                <a:tc>
                  <a:txBody>
                    <a:bodyPr/>
                    <a:lstStyle/>
                    <a:p>
                      <a:pPr indent="0" lvl="0" marL="0" marR="0" rtl="0" algn="l">
                        <a:spcBef>
                          <a:spcPts val="0"/>
                        </a:spcBef>
                        <a:spcAft>
                          <a:spcPts val="0"/>
                        </a:spcAft>
                        <a:buNone/>
                      </a:pPr>
                      <a:r>
                        <a:rPr b="1" lang="en" sz="1300" u="none" cap="none" strike="noStrike">
                          <a:solidFill>
                            <a:srgbClr val="043461"/>
                          </a:solidFill>
                          <a:latin typeface="Roboto"/>
                          <a:ea typeface="Roboto"/>
                          <a:cs typeface="Roboto"/>
                          <a:sym typeface="Roboto"/>
                        </a:rPr>
                        <a:t>Absolute </a:t>
                      </a:r>
                      <a:br>
                        <a:rPr b="1" lang="en" sz="1300" u="none" cap="none" strike="noStrike">
                          <a:solidFill>
                            <a:srgbClr val="043461"/>
                          </a:solidFill>
                          <a:latin typeface="Roboto"/>
                          <a:ea typeface="Roboto"/>
                          <a:cs typeface="Roboto"/>
                          <a:sym typeface="Roboto"/>
                        </a:rPr>
                      </a:br>
                      <a:r>
                        <a:rPr b="1" lang="en" sz="1300" u="none" cap="none" strike="noStrike">
                          <a:solidFill>
                            <a:srgbClr val="043461"/>
                          </a:solidFill>
                          <a:latin typeface="Roboto"/>
                          <a:ea typeface="Roboto"/>
                          <a:cs typeface="Roboto"/>
                          <a:sym typeface="Roboto"/>
                        </a:rPr>
                        <a:t>Value of r</a:t>
                      </a:r>
                      <a:endParaRPr b="1" sz="1300">
                        <a:solidFill>
                          <a:srgbClr val="043461"/>
                        </a:solidFill>
                        <a:latin typeface="Roboto"/>
                        <a:ea typeface="Roboto"/>
                        <a:cs typeface="Roboto"/>
                        <a:sym typeface="Roboto"/>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992D"/>
                    </a:solidFill>
                  </a:tcPr>
                </a:tc>
                <a:tc>
                  <a:txBody>
                    <a:bodyPr/>
                    <a:lstStyle/>
                    <a:p>
                      <a:pPr indent="0" lvl="0" marL="0" marR="0" rtl="0" algn="l">
                        <a:spcBef>
                          <a:spcPts val="0"/>
                        </a:spcBef>
                        <a:spcAft>
                          <a:spcPts val="0"/>
                        </a:spcAft>
                        <a:buNone/>
                      </a:pPr>
                      <a:r>
                        <a:rPr b="1" lang="en" sz="1300" u="none" cap="none" strike="noStrike">
                          <a:solidFill>
                            <a:srgbClr val="043461"/>
                          </a:solidFill>
                          <a:latin typeface="Roboto"/>
                          <a:ea typeface="Roboto"/>
                          <a:cs typeface="Roboto"/>
                          <a:sym typeface="Roboto"/>
                        </a:rPr>
                        <a:t>Strength of Correlation</a:t>
                      </a:r>
                      <a:endParaRPr b="1" sz="1300">
                        <a:solidFill>
                          <a:srgbClr val="043461"/>
                        </a:solidFill>
                        <a:latin typeface="Roboto"/>
                        <a:ea typeface="Roboto"/>
                        <a:cs typeface="Roboto"/>
                        <a:sym typeface="Roboto"/>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ECF48"/>
                    </a:solidFill>
                  </a:tcPr>
                </a:tc>
              </a:tr>
              <a:tr h="747925">
                <a:tc>
                  <a:txBody>
                    <a:bodyPr/>
                    <a:lstStyle/>
                    <a:p>
                      <a:pPr indent="0" lvl="0" marL="0" marR="0" rtl="0" algn="l">
                        <a:spcBef>
                          <a:spcPts val="0"/>
                        </a:spcBef>
                        <a:spcAft>
                          <a:spcPts val="0"/>
                        </a:spcAft>
                        <a:buNone/>
                      </a:pPr>
                      <a:r>
                        <a:rPr lang="en" sz="1300" u="none" cap="none" strike="noStrike">
                          <a:solidFill>
                            <a:srgbClr val="043461"/>
                          </a:solidFill>
                          <a:latin typeface="Roboto Medium"/>
                          <a:ea typeface="Roboto Medium"/>
                          <a:cs typeface="Roboto Medium"/>
                          <a:sym typeface="Roboto Medium"/>
                        </a:rPr>
                        <a:t>r &lt; 0.3</a:t>
                      </a:r>
                      <a:endParaRPr sz="1300">
                        <a:solidFill>
                          <a:srgbClr val="043461"/>
                        </a:solidFill>
                        <a:latin typeface="Roboto Medium"/>
                        <a:ea typeface="Roboto Medium"/>
                        <a:cs typeface="Roboto Medium"/>
                        <a:sym typeface="Roboto Medium"/>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300" u="none" cap="none" strike="noStrike">
                          <a:solidFill>
                            <a:srgbClr val="043461"/>
                          </a:solidFill>
                          <a:latin typeface="Roboto Medium"/>
                          <a:ea typeface="Roboto Medium"/>
                          <a:cs typeface="Roboto Medium"/>
                          <a:sym typeface="Roboto Medium"/>
                        </a:rPr>
                        <a:t>None or very weak</a:t>
                      </a:r>
                      <a:endParaRPr sz="1300">
                        <a:solidFill>
                          <a:srgbClr val="043461"/>
                        </a:solidFill>
                        <a:latin typeface="Roboto Medium"/>
                        <a:ea typeface="Roboto Medium"/>
                        <a:cs typeface="Roboto Medium"/>
                        <a:sym typeface="Roboto Medium"/>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61900">
                <a:tc>
                  <a:txBody>
                    <a:bodyPr/>
                    <a:lstStyle/>
                    <a:p>
                      <a:pPr indent="0" lvl="0" marL="0" marR="0" rtl="0" algn="l">
                        <a:spcBef>
                          <a:spcPts val="0"/>
                        </a:spcBef>
                        <a:spcAft>
                          <a:spcPts val="0"/>
                        </a:spcAft>
                        <a:buNone/>
                      </a:pPr>
                      <a:r>
                        <a:rPr lang="en" sz="1300" u="none" cap="none" strike="noStrike">
                          <a:solidFill>
                            <a:srgbClr val="043461"/>
                          </a:solidFill>
                          <a:latin typeface="Roboto Medium"/>
                          <a:ea typeface="Roboto Medium"/>
                          <a:cs typeface="Roboto Medium"/>
                          <a:sym typeface="Roboto Medium"/>
                        </a:rPr>
                        <a:t>0.3 ≤ r &lt; 0.5</a:t>
                      </a:r>
                      <a:endParaRPr sz="1300">
                        <a:solidFill>
                          <a:srgbClr val="043461"/>
                        </a:solidFill>
                        <a:latin typeface="Roboto Medium"/>
                        <a:ea typeface="Roboto Medium"/>
                        <a:cs typeface="Roboto Medium"/>
                        <a:sym typeface="Roboto Medium"/>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300" u="none" cap="none" strike="noStrike">
                          <a:solidFill>
                            <a:srgbClr val="043461"/>
                          </a:solidFill>
                          <a:latin typeface="Roboto Medium"/>
                          <a:ea typeface="Roboto Medium"/>
                          <a:cs typeface="Roboto Medium"/>
                          <a:sym typeface="Roboto Medium"/>
                        </a:rPr>
                        <a:t>Weak</a:t>
                      </a:r>
                      <a:endParaRPr sz="1300">
                        <a:solidFill>
                          <a:srgbClr val="043461"/>
                        </a:solidFill>
                        <a:latin typeface="Roboto Medium"/>
                        <a:ea typeface="Roboto Medium"/>
                        <a:cs typeface="Roboto Medium"/>
                        <a:sym typeface="Roboto Medium"/>
                      </a:endParaRPr>
                    </a:p>
                  </a:txBody>
                  <a:tcPr marT="182875" marB="182875" marR="182875" marL="182875" anchor="ctr">
                    <a:lnL cap="flat" cmpd="sng" w="28575">
                      <a:solidFill>
                        <a:srgbClr val="F2F5F9"/>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561900">
                <a:tc>
                  <a:txBody>
                    <a:bodyPr/>
                    <a:lstStyle/>
                    <a:p>
                      <a:pPr indent="0" lvl="0" marL="0" marR="0" rtl="0" algn="l">
                        <a:spcBef>
                          <a:spcPts val="0"/>
                        </a:spcBef>
                        <a:spcAft>
                          <a:spcPts val="0"/>
                        </a:spcAft>
                        <a:buNone/>
                      </a:pPr>
                      <a:r>
                        <a:rPr lang="en" sz="1300" u="none" cap="none" strike="noStrike">
                          <a:solidFill>
                            <a:srgbClr val="043461"/>
                          </a:solidFill>
                          <a:latin typeface="Roboto Medium"/>
                          <a:ea typeface="Roboto Medium"/>
                          <a:cs typeface="Roboto Medium"/>
                          <a:sym typeface="Roboto Medium"/>
                        </a:rPr>
                        <a:t>0.5 ≤ r &lt; 0.7</a:t>
                      </a:r>
                      <a:endParaRPr sz="1300">
                        <a:solidFill>
                          <a:srgbClr val="043461"/>
                        </a:solidFill>
                        <a:latin typeface="Roboto Medium"/>
                        <a:ea typeface="Roboto Medium"/>
                        <a:cs typeface="Roboto Medium"/>
                        <a:sym typeface="Roboto Medium"/>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0" lvl="0" marL="0" marR="0" rtl="0" algn="l">
                        <a:spcBef>
                          <a:spcPts val="0"/>
                        </a:spcBef>
                        <a:spcAft>
                          <a:spcPts val="0"/>
                        </a:spcAft>
                        <a:buNone/>
                      </a:pPr>
                      <a:r>
                        <a:rPr lang="en" sz="1300" u="none" cap="none" strike="noStrike">
                          <a:solidFill>
                            <a:srgbClr val="043461"/>
                          </a:solidFill>
                          <a:latin typeface="Roboto Medium"/>
                          <a:ea typeface="Roboto Medium"/>
                          <a:cs typeface="Roboto Medium"/>
                          <a:sym typeface="Roboto Medium"/>
                        </a:rPr>
                        <a:t>Moderate</a:t>
                      </a:r>
                      <a:endParaRPr sz="1300">
                        <a:solidFill>
                          <a:srgbClr val="043461"/>
                        </a:solidFill>
                        <a:latin typeface="Roboto Medium"/>
                        <a:ea typeface="Roboto Medium"/>
                        <a:cs typeface="Roboto Medium"/>
                        <a:sym typeface="Roboto Medium"/>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61900">
                <a:tc>
                  <a:txBody>
                    <a:bodyPr/>
                    <a:lstStyle/>
                    <a:p>
                      <a:pPr indent="0" lvl="0" marL="0" marR="0" rtl="0" algn="l">
                        <a:spcBef>
                          <a:spcPts val="0"/>
                        </a:spcBef>
                        <a:spcAft>
                          <a:spcPts val="0"/>
                        </a:spcAft>
                        <a:buNone/>
                      </a:pPr>
                      <a:r>
                        <a:rPr lang="en" sz="1300" u="none" cap="none" strike="noStrike">
                          <a:solidFill>
                            <a:srgbClr val="043461"/>
                          </a:solidFill>
                          <a:latin typeface="Roboto Medium"/>
                          <a:ea typeface="Roboto Medium"/>
                          <a:cs typeface="Roboto Medium"/>
                          <a:sym typeface="Roboto Medium"/>
                        </a:rPr>
                        <a:t>r ≥ 0.7</a:t>
                      </a:r>
                      <a:endParaRPr sz="1300">
                        <a:solidFill>
                          <a:srgbClr val="043461"/>
                        </a:solidFill>
                        <a:latin typeface="Roboto Medium"/>
                        <a:ea typeface="Roboto Medium"/>
                        <a:cs typeface="Roboto Medium"/>
                        <a:sym typeface="Roboto Medium"/>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300" u="none" cap="none" strike="noStrike">
                          <a:solidFill>
                            <a:srgbClr val="043461"/>
                          </a:solidFill>
                          <a:latin typeface="Roboto Medium"/>
                          <a:ea typeface="Roboto Medium"/>
                          <a:cs typeface="Roboto Medium"/>
                          <a:sym typeface="Roboto Medium"/>
                        </a:rPr>
                        <a:t>Strong </a:t>
                      </a:r>
                      <a:endParaRPr sz="1300">
                        <a:solidFill>
                          <a:srgbClr val="043461"/>
                        </a:solidFill>
                        <a:latin typeface="Roboto Medium"/>
                        <a:ea typeface="Roboto Medium"/>
                        <a:cs typeface="Roboto Medium"/>
                        <a:sym typeface="Roboto Medium"/>
                      </a:endParaRPr>
                    </a:p>
                  </a:txBody>
                  <a:tcPr marT="182875" marB="182875" marR="182875" marL="182875" anchor="ctr">
                    <a:lnL cap="flat" cmpd="sng" w="28575">
                      <a:solidFill>
                        <a:srgbClr val="F2F5F9"/>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1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measure of </a:t>
            </a:r>
            <a:br>
              <a:rPr lang="en"/>
            </a:br>
            <a:r>
              <a:rPr lang="en"/>
              <a:t>central tendency?</a:t>
            </a:r>
            <a:endParaRPr/>
          </a:p>
        </p:txBody>
      </p:sp>
      <p:sp>
        <p:nvSpPr>
          <p:cNvPr id="1883" name="Google Shape;1883;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1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15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Fits and Regression</a:t>
            </a:r>
            <a:endParaRPr/>
          </a:p>
        </p:txBody>
      </p:sp>
      <p:sp>
        <p:nvSpPr>
          <p:cNvPr id="2321" name="Google Shape;2321;p1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15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equation of a line?</a:t>
            </a:r>
            <a:endParaRPr/>
          </a:p>
        </p:txBody>
      </p:sp>
      <p:sp>
        <p:nvSpPr>
          <p:cNvPr id="2327" name="Google Shape;2327;p1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1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3" name="Google Shape;2333;p156"/>
          <p:cNvSpPr txBox="1"/>
          <p:nvPr/>
        </p:nvSpPr>
        <p:spPr>
          <a:xfrm>
            <a:off x="-152400" y="1248975"/>
            <a:ext cx="91440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0">
                <a:solidFill>
                  <a:srgbClr val="00D6CB"/>
                </a:solidFill>
                <a:latin typeface="Old Standard TT"/>
                <a:ea typeface="Old Standard TT"/>
                <a:cs typeface="Old Standard TT"/>
                <a:sym typeface="Old Standard TT"/>
              </a:rPr>
              <a:t>y</a:t>
            </a:r>
            <a:r>
              <a:rPr b="1" i="1" lang="en" sz="12000">
                <a:solidFill>
                  <a:srgbClr val="043461"/>
                </a:solidFill>
                <a:latin typeface="Old Standard TT"/>
                <a:ea typeface="Old Standard TT"/>
                <a:cs typeface="Old Standard TT"/>
                <a:sym typeface="Old Standard TT"/>
              </a:rPr>
              <a:t> </a:t>
            </a:r>
            <a:r>
              <a:rPr b="1" i="1" lang="en" sz="8500">
                <a:solidFill>
                  <a:srgbClr val="FFFFFF"/>
                </a:solidFill>
                <a:latin typeface="Old Standard TT"/>
                <a:ea typeface="Old Standard TT"/>
                <a:cs typeface="Old Standard TT"/>
                <a:sym typeface="Old Standard TT"/>
              </a:rPr>
              <a:t>=</a:t>
            </a:r>
            <a:r>
              <a:rPr b="1" i="1" lang="en" sz="12000">
                <a:solidFill>
                  <a:srgbClr val="043461"/>
                </a:solidFill>
                <a:latin typeface="Old Standard TT"/>
                <a:ea typeface="Old Standard TT"/>
                <a:cs typeface="Old Standard TT"/>
                <a:sym typeface="Old Standard TT"/>
              </a:rPr>
              <a:t> </a:t>
            </a:r>
            <a:r>
              <a:rPr b="1" i="1" lang="en" sz="12000">
                <a:solidFill>
                  <a:srgbClr val="FF992D"/>
                </a:solidFill>
                <a:latin typeface="Old Standard TT"/>
                <a:ea typeface="Old Standard TT"/>
                <a:cs typeface="Old Standard TT"/>
                <a:sym typeface="Old Standard TT"/>
              </a:rPr>
              <a:t>m</a:t>
            </a:r>
            <a:r>
              <a:rPr b="1" i="1" lang="en" sz="12000">
                <a:solidFill>
                  <a:srgbClr val="FECF48"/>
                </a:solidFill>
                <a:latin typeface="Old Standard TT"/>
                <a:ea typeface="Old Standard TT"/>
                <a:cs typeface="Old Standard TT"/>
                <a:sym typeface="Old Standard TT"/>
              </a:rPr>
              <a:t>x</a:t>
            </a:r>
            <a:r>
              <a:rPr b="1" i="1" lang="en" sz="12000">
                <a:solidFill>
                  <a:srgbClr val="043461"/>
                </a:solidFill>
                <a:latin typeface="Old Standard TT"/>
                <a:ea typeface="Old Standard TT"/>
                <a:cs typeface="Old Standard TT"/>
                <a:sym typeface="Old Standard TT"/>
              </a:rPr>
              <a:t> </a:t>
            </a:r>
            <a:r>
              <a:rPr b="1" i="1" lang="en" sz="8500">
                <a:solidFill>
                  <a:srgbClr val="FFFFFF"/>
                </a:solidFill>
                <a:latin typeface="Old Standard TT"/>
                <a:ea typeface="Old Standard TT"/>
                <a:cs typeface="Old Standard TT"/>
                <a:sym typeface="Old Standard TT"/>
              </a:rPr>
              <a:t>+</a:t>
            </a:r>
            <a:r>
              <a:rPr b="1" i="1" lang="en" sz="12000">
                <a:solidFill>
                  <a:srgbClr val="043461"/>
                </a:solidFill>
                <a:latin typeface="Old Standard TT"/>
                <a:ea typeface="Old Standard TT"/>
                <a:cs typeface="Old Standard TT"/>
                <a:sym typeface="Old Standard TT"/>
              </a:rPr>
              <a:t> </a:t>
            </a:r>
            <a:r>
              <a:rPr b="1" i="1" lang="en" sz="12000">
                <a:solidFill>
                  <a:srgbClr val="E51470"/>
                </a:solidFill>
                <a:latin typeface="Old Standard TT"/>
                <a:ea typeface="Old Standard TT"/>
                <a:cs typeface="Old Standard TT"/>
                <a:sym typeface="Old Standard TT"/>
              </a:rPr>
              <a:t>b</a:t>
            </a:r>
            <a:endParaRPr b="1" sz="12000">
              <a:solidFill>
                <a:srgbClr val="E51470"/>
              </a:solidFill>
              <a:latin typeface="Old Standard TT"/>
              <a:ea typeface="Old Standard TT"/>
              <a:cs typeface="Old Standard TT"/>
              <a:sym typeface="Old Standard TT"/>
            </a:endParaRPr>
          </a:p>
        </p:txBody>
      </p:sp>
      <p:sp>
        <p:nvSpPr>
          <p:cNvPr id="2334" name="Google Shape;2334;p156"/>
          <p:cNvSpPr txBox="1"/>
          <p:nvPr/>
        </p:nvSpPr>
        <p:spPr>
          <a:xfrm>
            <a:off x="736150" y="3984675"/>
            <a:ext cx="1980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0D6CB"/>
                </a:solidFill>
                <a:latin typeface="Roboto"/>
                <a:ea typeface="Roboto"/>
                <a:cs typeface="Roboto"/>
                <a:sym typeface="Roboto"/>
              </a:rPr>
              <a:t> Dependent variable</a:t>
            </a:r>
            <a:endParaRPr b="1" sz="1500">
              <a:solidFill>
                <a:srgbClr val="00D6CB"/>
              </a:solidFill>
              <a:latin typeface="Roboto"/>
              <a:ea typeface="Roboto"/>
              <a:cs typeface="Roboto"/>
              <a:sym typeface="Roboto"/>
            </a:endParaRPr>
          </a:p>
        </p:txBody>
      </p:sp>
      <p:cxnSp>
        <p:nvCxnSpPr>
          <p:cNvPr id="2335" name="Google Shape;2335;p156"/>
          <p:cNvCxnSpPr/>
          <p:nvPr/>
        </p:nvCxnSpPr>
        <p:spPr>
          <a:xfrm>
            <a:off x="937850" y="3280875"/>
            <a:ext cx="0" cy="735600"/>
          </a:xfrm>
          <a:prstGeom prst="straightConnector1">
            <a:avLst/>
          </a:prstGeom>
          <a:noFill/>
          <a:ln cap="flat" cmpd="sng" w="9525">
            <a:solidFill>
              <a:srgbClr val="00D6CB"/>
            </a:solidFill>
            <a:prstDash val="solid"/>
            <a:round/>
            <a:headEnd len="med" w="med" type="oval"/>
            <a:tailEnd len="med" w="med" type="none"/>
          </a:ln>
        </p:spPr>
      </p:cxnSp>
      <p:cxnSp>
        <p:nvCxnSpPr>
          <p:cNvPr id="2336" name="Google Shape;2336;p156"/>
          <p:cNvCxnSpPr/>
          <p:nvPr/>
        </p:nvCxnSpPr>
        <p:spPr>
          <a:xfrm>
            <a:off x="3598500" y="2946063"/>
            <a:ext cx="0" cy="1070400"/>
          </a:xfrm>
          <a:prstGeom prst="straightConnector1">
            <a:avLst/>
          </a:prstGeom>
          <a:noFill/>
          <a:ln cap="flat" cmpd="sng" w="9525">
            <a:solidFill>
              <a:srgbClr val="FF992D"/>
            </a:solidFill>
            <a:prstDash val="solid"/>
            <a:round/>
            <a:headEnd len="med" w="med" type="oval"/>
            <a:tailEnd len="med" w="med" type="none"/>
          </a:ln>
        </p:spPr>
      </p:cxnSp>
      <p:sp>
        <p:nvSpPr>
          <p:cNvPr id="2337" name="Google Shape;2337;p156"/>
          <p:cNvSpPr txBox="1"/>
          <p:nvPr/>
        </p:nvSpPr>
        <p:spPr>
          <a:xfrm>
            <a:off x="3452250" y="3983725"/>
            <a:ext cx="94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992D"/>
                </a:solidFill>
                <a:latin typeface="Roboto"/>
                <a:ea typeface="Roboto"/>
                <a:cs typeface="Roboto"/>
                <a:sym typeface="Roboto"/>
              </a:rPr>
              <a:t>Slope</a:t>
            </a:r>
            <a:endParaRPr b="1" sz="1500">
              <a:solidFill>
                <a:srgbClr val="FF992D"/>
              </a:solidFill>
              <a:latin typeface="Roboto"/>
              <a:ea typeface="Roboto"/>
              <a:cs typeface="Roboto"/>
              <a:sym typeface="Roboto"/>
            </a:endParaRPr>
          </a:p>
        </p:txBody>
      </p:sp>
      <p:cxnSp>
        <p:nvCxnSpPr>
          <p:cNvPr id="2338" name="Google Shape;2338;p156"/>
          <p:cNvCxnSpPr/>
          <p:nvPr/>
        </p:nvCxnSpPr>
        <p:spPr>
          <a:xfrm>
            <a:off x="4963950" y="2946063"/>
            <a:ext cx="0" cy="1070400"/>
          </a:xfrm>
          <a:prstGeom prst="straightConnector1">
            <a:avLst/>
          </a:prstGeom>
          <a:noFill/>
          <a:ln cap="flat" cmpd="sng" w="9525">
            <a:solidFill>
              <a:srgbClr val="FECF48"/>
            </a:solidFill>
            <a:prstDash val="solid"/>
            <a:round/>
            <a:headEnd len="med" w="med" type="oval"/>
            <a:tailEnd len="med" w="med" type="none"/>
          </a:ln>
        </p:spPr>
      </p:cxnSp>
      <p:sp>
        <p:nvSpPr>
          <p:cNvPr id="2339" name="Google Shape;2339;p156"/>
          <p:cNvSpPr txBox="1"/>
          <p:nvPr/>
        </p:nvSpPr>
        <p:spPr>
          <a:xfrm>
            <a:off x="4817700" y="3983725"/>
            <a:ext cx="2088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CF48"/>
                </a:solidFill>
                <a:latin typeface="Roboto"/>
                <a:ea typeface="Roboto"/>
                <a:cs typeface="Roboto"/>
                <a:sym typeface="Roboto"/>
              </a:rPr>
              <a:t>Independent variable</a:t>
            </a:r>
            <a:endParaRPr b="1" sz="1500">
              <a:solidFill>
                <a:srgbClr val="FECF48"/>
              </a:solidFill>
              <a:latin typeface="Roboto"/>
              <a:ea typeface="Roboto"/>
              <a:cs typeface="Roboto"/>
              <a:sym typeface="Roboto"/>
            </a:endParaRPr>
          </a:p>
        </p:txBody>
      </p:sp>
      <p:cxnSp>
        <p:nvCxnSpPr>
          <p:cNvPr id="2340" name="Google Shape;2340;p156"/>
          <p:cNvCxnSpPr/>
          <p:nvPr/>
        </p:nvCxnSpPr>
        <p:spPr>
          <a:xfrm>
            <a:off x="7624800" y="2946063"/>
            <a:ext cx="0" cy="1070400"/>
          </a:xfrm>
          <a:prstGeom prst="straightConnector1">
            <a:avLst/>
          </a:prstGeom>
          <a:noFill/>
          <a:ln cap="flat" cmpd="sng" w="9525">
            <a:solidFill>
              <a:srgbClr val="E51470"/>
            </a:solidFill>
            <a:prstDash val="solid"/>
            <a:round/>
            <a:headEnd len="med" w="med" type="oval"/>
            <a:tailEnd len="med" w="med" type="none"/>
          </a:ln>
        </p:spPr>
      </p:cxnSp>
      <p:sp>
        <p:nvSpPr>
          <p:cNvPr id="2341" name="Google Shape;2341;p156"/>
          <p:cNvSpPr txBox="1"/>
          <p:nvPr/>
        </p:nvSpPr>
        <p:spPr>
          <a:xfrm>
            <a:off x="7478550" y="3983725"/>
            <a:ext cx="1206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solidFill>
                  <a:srgbClr val="E51470"/>
                </a:solidFill>
                <a:latin typeface="Roboto"/>
                <a:ea typeface="Roboto"/>
                <a:cs typeface="Roboto"/>
                <a:sym typeface="Roboto"/>
              </a:rPr>
              <a:t>y</a:t>
            </a:r>
            <a:r>
              <a:rPr b="1" lang="en" sz="1500">
                <a:solidFill>
                  <a:srgbClr val="E51470"/>
                </a:solidFill>
                <a:latin typeface="Roboto"/>
                <a:ea typeface="Roboto"/>
                <a:cs typeface="Roboto"/>
                <a:sym typeface="Roboto"/>
              </a:rPr>
              <a:t>-intercept</a:t>
            </a:r>
            <a:endParaRPr b="1" sz="1500">
              <a:solidFill>
                <a:srgbClr val="E51470"/>
              </a:solidFill>
              <a:latin typeface="Roboto"/>
              <a:ea typeface="Roboto"/>
              <a:cs typeface="Roboto"/>
              <a:sym typeface="Roboto"/>
            </a:endParaRPr>
          </a:p>
        </p:txBody>
      </p:sp>
      <p:sp>
        <p:nvSpPr>
          <p:cNvPr id="2342" name="Google Shape;2342;p156"/>
          <p:cNvSpPr txBox="1"/>
          <p:nvPr>
            <p:ph type="title"/>
          </p:nvPr>
        </p:nvSpPr>
        <p:spPr>
          <a:xfrm>
            <a:off x="274325" y="8692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equation of a line is: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Equation of a Line Determines </a:t>
            </a:r>
            <a:r>
              <a:rPr i="1" lang="en">
                <a:solidFill>
                  <a:schemeClr val="dk1"/>
                </a:solidFill>
              </a:rPr>
              <a:t>y</a:t>
            </a:r>
            <a:r>
              <a:rPr lang="en">
                <a:solidFill>
                  <a:schemeClr val="dk1"/>
                </a:solidFill>
              </a:rPr>
              <a:t> Values Given </a:t>
            </a:r>
            <a:r>
              <a:rPr i="1" lang="en">
                <a:solidFill>
                  <a:schemeClr val="dk1"/>
                </a:solidFill>
              </a:rPr>
              <a:t>x</a:t>
            </a:r>
            <a:endParaRPr i="1">
              <a:solidFill>
                <a:schemeClr val="dk1"/>
              </a:solidFill>
            </a:endParaRPr>
          </a:p>
          <a:p>
            <a:pPr indent="0" lvl="0" marL="0" rtl="0" algn="l">
              <a:spcBef>
                <a:spcPts val="0"/>
              </a:spcBef>
              <a:spcAft>
                <a:spcPts val="0"/>
              </a:spcAft>
              <a:buNone/>
            </a:pPr>
            <a:r>
              <a:t/>
            </a:r>
            <a:endParaRPr/>
          </a:p>
        </p:txBody>
      </p:sp>
      <p:sp>
        <p:nvSpPr>
          <p:cNvPr id="2348" name="Google Shape;2348;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9" name="Google Shape;2349;p1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this example:</a:t>
            </a:r>
            <a:endParaRPr/>
          </a:p>
        </p:txBody>
      </p:sp>
      <p:pic>
        <p:nvPicPr>
          <p:cNvPr id="2350" name="Google Shape;2350;p157"/>
          <p:cNvPicPr preferRelativeResize="0"/>
          <p:nvPr/>
        </p:nvPicPr>
        <p:blipFill>
          <a:blip r:embed="rId3">
            <a:alphaModFix/>
          </a:blip>
          <a:stretch>
            <a:fillRect/>
          </a:stretch>
        </p:blipFill>
        <p:spPr>
          <a:xfrm>
            <a:off x="3633175" y="787588"/>
            <a:ext cx="5352525" cy="3568325"/>
          </a:xfrm>
          <a:prstGeom prst="rect">
            <a:avLst/>
          </a:prstGeom>
          <a:noFill/>
          <a:ln>
            <a:noFill/>
          </a:ln>
        </p:spPr>
      </p:pic>
      <p:sp>
        <p:nvSpPr>
          <p:cNvPr id="2351" name="Google Shape;2351;p157"/>
          <p:cNvSpPr/>
          <p:nvPr/>
        </p:nvSpPr>
        <p:spPr>
          <a:xfrm>
            <a:off x="1141275" y="1237825"/>
            <a:ext cx="22026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Slope = 1</a:t>
            </a:r>
            <a:endParaRPr>
              <a:solidFill>
                <a:srgbClr val="043461"/>
              </a:solidFill>
              <a:latin typeface="Roboto"/>
              <a:ea typeface="Roboto"/>
              <a:cs typeface="Roboto"/>
              <a:sym typeface="Roboto"/>
            </a:endParaRPr>
          </a:p>
        </p:txBody>
      </p:sp>
      <p:sp>
        <p:nvSpPr>
          <p:cNvPr id="2352" name="Google Shape;2352;p157"/>
          <p:cNvSpPr/>
          <p:nvPr/>
        </p:nvSpPr>
        <p:spPr>
          <a:xfrm>
            <a:off x="1141353" y="1828900"/>
            <a:ext cx="22026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y intercept = 0</a:t>
            </a:r>
            <a:endParaRPr>
              <a:solidFill>
                <a:srgbClr val="043461"/>
              </a:solidFill>
              <a:latin typeface="Roboto"/>
              <a:ea typeface="Roboto"/>
              <a:cs typeface="Roboto"/>
              <a:sym typeface="Roboto"/>
            </a:endParaRPr>
          </a:p>
        </p:txBody>
      </p:sp>
      <p:sp>
        <p:nvSpPr>
          <p:cNvPr id="2353" name="Google Shape;2353;p157"/>
          <p:cNvSpPr/>
          <p:nvPr/>
        </p:nvSpPr>
        <p:spPr>
          <a:xfrm>
            <a:off x="1141350" y="2419975"/>
            <a:ext cx="2202600" cy="721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Whatever </a:t>
            </a:r>
            <a:r>
              <a:rPr i="1" lang="en">
                <a:solidFill>
                  <a:srgbClr val="043461"/>
                </a:solidFill>
                <a:latin typeface="Roboto"/>
                <a:ea typeface="Roboto"/>
                <a:cs typeface="Roboto"/>
                <a:sym typeface="Roboto"/>
              </a:rPr>
              <a:t>x</a:t>
            </a:r>
            <a:r>
              <a:rPr lang="en">
                <a:solidFill>
                  <a:srgbClr val="043461"/>
                </a:solidFill>
                <a:latin typeface="Roboto"/>
                <a:ea typeface="Roboto"/>
                <a:cs typeface="Roboto"/>
                <a:sym typeface="Roboto"/>
              </a:rPr>
              <a:t> is, the value of </a:t>
            </a:r>
            <a:r>
              <a:rPr i="1" lang="en">
                <a:solidFill>
                  <a:srgbClr val="043461"/>
                </a:solidFill>
                <a:latin typeface="Roboto"/>
                <a:ea typeface="Roboto"/>
                <a:cs typeface="Roboto"/>
                <a:sym typeface="Roboto"/>
              </a:rPr>
              <a:t>y</a:t>
            </a:r>
            <a:r>
              <a:rPr lang="en">
                <a:solidFill>
                  <a:srgbClr val="043461"/>
                </a:solidFill>
                <a:latin typeface="Roboto"/>
                <a:ea typeface="Roboto"/>
                <a:cs typeface="Roboto"/>
                <a:sym typeface="Roboto"/>
              </a:rPr>
              <a:t> is the same. </a:t>
            </a:r>
            <a:endParaRPr>
              <a:solidFill>
                <a:srgbClr val="043461"/>
              </a:solidFill>
              <a:latin typeface="Roboto"/>
              <a:ea typeface="Roboto"/>
              <a:cs typeface="Roboto"/>
              <a:sym typeface="Roboto"/>
            </a:endParaRPr>
          </a:p>
        </p:txBody>
      </p:sp>
      <p:grpSp>
        <p:nvGrpSpPr>
          <p:cNvPr id="2354" name="Google Shape;2354;p157"/>
          <p:cNvGrpSpPr/>
          <p:nvPr/>
        </p:nvGrpSpPr>
        <p:grpSpPr>
          <a:xfrm>
            <a:off x="429795" y="1274754"/>
            <a:ext cx="577822" cy="412443"/>
            <a:chOff x="453224" y="1424000"/>
            <a:chExt cx="510985" cy="364800"/>
          </a:xfrm>
        </p:grpSpPr>
        <p:sp>
          <p:nvSpPr>
            <p:cNvPr id="2355" name="Google Shape;2355;p1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356" name="Google Shape;2356;p1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357" name="Google Shape;2357;p157"/>
          <p:cNvGrpSpPr/>
          <p:nvPr/>
        </p:nvGrpSpPr>
        <p:grpSpPr>
          <a:xfrm>
            <a:off x="429795" y="1865844"/>
            <a:ext cx="577822" cy="412443"/>
            <a:chOff x="453224" y="1424000"/>
            <a:chExt cx="510985" cy="364800"/>
          </a:xfrm>
        </p:grpSpPr>
        <p:sp>
          <p:nvSpPr>
            <p:cNvPr id="2358" name="Google Shape;2358;p1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359" name="Google Shape;2359;p1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360" name="Google Shape;2360;p157"/>
          <p:cNvGrpSpPr/>
          <p:nvPr/>
        </p:nvGrpSpPr>
        <p:grpSpPr>
          <a:xfrm>
            <a:off x="429795" y="2456934"/>
            <a:ext cx="577822" cy="412443"/>
            <a:chOff x="453224" y="1424000"/>
            <a:chExt cx="510985" cy="364800"/>
          </a:xfrm>
        </p:grpSpPr>
        <p:sp>
          <p:nvSpPr>
            <p:cNvPr id="2361" name="Google Shape;2361;p15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362" name="Google Shape;2362;p15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pic>
        <p:nvPicPr>
          <p:cNvPr id="2367" name="Google Shape;2367;p158"/>
          <p:cNvPicPr preferRelativeResize="0"/>
          <p:nvPr/>
        </p:nvPicPr>
        <p:blipFill>
          <a:blip r:embed="rId3">
            <a:alphaModFix/>
          </a:blip>
          <a:stretch>
            <a:fillRect/>
          </a:stretch>
        </p:blipFill>
        <p:spPr>
          <a:xfrm>
            <a:off x="3606025" y="797350"/>
            <a:ext cx="5378525" cy="3585675"/>
          </a:xfrm>
          <a:prstGeom prst="rect">
            <a:avLst/>
          </a:prstGeom>
          <a:noFill/>
          <a:ln>
            <a:noFill/>
          </a:ln>
        </p:spPr>
      </p:pic>
      <p:sp>
        <p:nvSpPr>
          <p:cNvPr id="2368" name="Google Shape;2368;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Equation of a Line Determines </a:t>
            </a:r>
            <a:r>
              <a:rPr i="1" lang="en">
                <a:solidFill>
                  <a:schemeClr val="dk1"/>
                </a:solidFill>
              </a:rPr>
              <a:t>y</a:t>
            </a:r>
            <a:r>
              <a:rPr lang="en">
                <a:solidFill>
                  <a:schemeClr val="dk1"/>
                </a:solidFill>
              </a:rPr>
              <a:t> Values Given </a:t>
            </a:r>
            <a:r>
              <a:rPr i="1" lang="en">
                <a:solidFill>
                  <a:schemeClr val="dk1"/>
                </a:solidFill>
              </a:rPr>
              <a:t>x</a:t>
            </a:r>
            <a:endParaRPr i="1">
              <a:solidFill>
                <a:schemeClr val="dk1"/>
              </a:solidFill>
            </a:endParaRPr>
          </a:p>
          <a:p>
            <a:pPr indent="0" lvl="0" marL="0" rtl="0" algn="l">
              <a:spcBef>
                <a:spcPts val="0"/>
              </a:spcBef>
              <a:spcAft>
                <a:spcPts val="0"/>
              </a:spcAft>
              <a:buNone/>
            </a:pPr>
            <a:r>
              <a:t/>
            </a:r>
            <a:endParaRPr>
              <a:solidFill>
                <a:schemeClr val="dk1"/>
              </a:solidFill>
            </a:endParaRPr>
          </a:p>
        </p:txBody>
      </p:sp>
      <p:sp>
        <p:nvSpPr>
          <p:cNvPr id="2369" name="Google Shape;2369;p1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0" name="Google Shape;2370;p1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this example:</a:t>
            </a:r>
            <a:endParaRPr/>
          </a:p>
        </p:txBody>
      </p:sp>
      <p:sp>
        <p:nvSpPr>
          <p:cNvPr id="2371" name="Google Shape;2371;p158"/>
          <p:cNvSpPr/>
          <p:nvPr/>
        </p:nvSpPr>
        <p:spPr>
          <a:xfrm>
            <a:off x="1141275" y="1237825"/>
            <a:ext cx="22026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Slope = 0.2</a:t>
            </a:r>
            <a:endParaRPr>
              <a:solidFill>
                <a:srgbClr val="043461"/>
              </a:solidFill>
              <a:latin typeface="Roboto"/>
              <a:ea typeface="Roboto"/>
              <a:cs typeface="Roboto"/>
              <a:sym typeface="Roboto"/>
            </a:endParaRPr>
          </a:p>
        </p:txBody>
      </p:sp>
      <p:sp>
        <p:nvSpPr>
          <p:cNvPr id="2372" name="Google Shape;2372;p158"/>
          <p:cNvSpPr/>
          <p:nvPr/>
        </p:nvSpPr>
        <p:spPr>
          <a:xfrm>
            <a:off x="1141353" y="1828900"/>
            <a:ext cx="22026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y intercept = +5</a:t>
            </a:r>
            <a:endParaRPr>
              <a:solidFill>
                <a:srgbClr val="043461"/>
              </a:solidFill>
              <a:latin typeface="Roboto"/>
              <a:ea typeface="Roboto"/>
              <a:cs typeface="Roboto"/>
              <a:sym typeface="Roboto"/>
            </a:endParaRPr>
          </a:p>
        </p:txBody>
      </p:sp>
      <p:sp>
        <p:nvSpPr>
          <p:cNvPr id="2373" name="Google Shape;2373;p158"/>
          <p:cNvSpPr/>
          <p:nvPr/>
        </p:nvSpPr>
        <p:spPr>
          <a:xfrm>
            <a:off x="1141350" y="2419975"/>
            <a:ext cx="2202600" cy="484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If x = 7, then y = 6.4</a:t>
            </a:r>
            <a:endParaRPr>
              <a:solidFill>
                <a:srgbClr val="043461"/>
              </a:solidFill>
              <a:latin typeface="Roboto"/>
              <a:ea typeface="Roboto"/>
              <a:cs typeface="Roboto"/>
              <a:sym typeface="Roboto"/>
            </a:endParaRPr>
          </a:p>
        </p:txBody>
      </p:sp>
      <p:grpSp>
        <p:nvGrpSpPr>
          <p:cNvPr id="2374" name="Google Shape;2374;p158"/>
          <p:cNvGrpSpPr/>
          <p:nvPr/>
        </p:nvGrpSpPr>
        <p:grpSpPr>
          <a:xfrm>
            <a:off x="429795" y="1274754"/>
            <a:ext cx="577822" cy="412443"/>
            <a:chOff x="453224" y="1424000"/>
            <a:chExt cx="510985" cy="364800"/>
          </a:xfrm>
        </p:grpSpPr>
        <p:sp>
          <p:nvSpPr>
            <p:cNvPr id="2375" name="Google Shape;2375;p15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376" name="Google Shape;2376;p15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377" name="Google Shape;2377;p158"/>
          <p:cNvGrpSpPr/>
          <p:nvPr/>
        </p:nvGrpSpPr>
        <p:grpSpPr>
          <a:xfrm>
            <a:off x="429795" y="1865844"/>
            <a:ext cx="577822" cy="412443"/>
            <a:chOff x="453224" y="1424000"/>
            <a:chExt cx="510985" cy="364800"/>
          </a:xfrm>
        </p:grpSpPr>
        <p:sp>
          <p:nvSpPr>
            <p:cNvPr id="2378" name="Google Shape;2378;p15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379" name="Google Shape;2379;p15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380" name="Google Shape;2380;p158"/>
          <p:cNvGrpSpPr/>
          <p:nvPr/>
        </p:nvGrpSpPr>
        <p:grpSpPr>
          <a:xfrm>
            <a:off x="429795" y="2456934"/>
            <a:ext cx="577822" cy="412443"/>
            <a:chOff x="453224" y="1424000"/>
            <a:chExt cx="510985" cy="364800"/>
          </a:xfrm>
        </p:grpSpPr>
        <p:sp>
          <p:nvSpPr>
            <p:cNvPr id="2381" name="Google Shape;2381;p15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382" name="Google Shape;2382;p15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pic>
        <p:nvPicPr>
          <p:cNvPr id="2387" name="Google Shape;2387;p159"/>
          <p:cNvPicPr preferRelativeResize="0"/>
          <p:nvPr/>
        </p:nvPicPr>
        <p:blipFill>
          <a:blip r:embed="rId3">
            <a:alphaModFix/>
          </a:blip>
          <a:stretch>
            <a:fillRect/>
          </a:stretch>
        </p:blipFill>
        <p:spPr>
          <a:xfrm>
            <a:off x="4896075" y="2184975"/>
            <a:ext cx="3947136" cy="2631400"/>
          </a:xfrm>
          <a:prstGeom prst="rect">
            <a:avLst/>
          </a:prstGeom>
          <a:noFill/>
          <a:ln>
            <a:noFill/>
          </a:ln>
        </p:spPr>
      </p:pic>
      <p:sp>
        <p:nvSpPr>
          <p:cNvPr id="2388" name="Google Shape;2388;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2200">
                <a:solidFill>
                  <a:schemeClr val="dk1"/>
                </a:solidFill>
              </a:rPr>
              <a:t>Linear Regression Fits the Equation of a Line to Real-World Data</a:t>
            </a:r>
            <a:endParaRPr sz="2200">
              <a:solidFill>
                <a:schemeClr val="dk1"/>
              </a:solidFill>
            </a:endParaRPr>
          </a:p>
          <a:p>
            <a:pPr indent="0" lvl="0" marL="0" rtl="0" algn="l">
              <a:spcBef>
                <a:spcPts val="0"/>
              </a:spcBef>
              <a:spcAft>
                <a:spcPts val="0"/>
              </a:spcAft>
              <a:buNone/>
            </a:pPr>
            <a:r>
              <a:t/>
            </a:r>
            <a:endParaRPr/>
          </a:p>
        </p:txBody>
      </p:sp>
      <p:sp>
        <p:nvSpPr>
          <p:cNvPr id="2389" name="Google Shape;2389;p1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Linear regression:</a:t>
            </a:r>
            <a:endParaRPr/>
          </a:p>
        </p:txBody>
      </p:sp>
      <p:sp>
        <p:nvSpPr>
          <p:cNvPr id="2390" name="Google Shape;2390;p1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1" name="Google Shape;2391;p159"/>
          <p:cNvSpPr/>
          <p:nvPr/>
        </p:nvSpPr>
        <p:spPr>
          <a:xfrm>
            <a:off x="1141275" y="12378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solidFill>
                  <a:srgbClr val="043461"/>
                </a:solidFill>
                <a:latin typeface="Roboto"/>
                <a:ea typeface="Roboto"/>
                <a:cs typeface="Roboto"/>
                <a:sym typeface="Roboto"/>
              </a:rPr>
              <a:t>Predicts the values of factor B given values of factor A. </a:t>
            </a:r>
            <a:endParaRPr sz="1500">
              <a:solidFill>
                <a:srgbClr val="043461"/>
              </a:solidFill>
              <a:latin typeface="Roboto"/>
              <a:ea typeface="Roboto"/>
              <a:cs typeface="Roboto"/>
              <a:sym typeface="Roboto"/>
            </a:endParaRPr>
          </a:p>
        </p:txBody>
      </p:sp>
      <p:sp>
        <p:nvSpPr>
          <p:cNvPr id="2392" name="Google Shape;2392;p159"/>
          <p:cNvSpPr/>
          <p:nvPr/>
        </p:nvSpPr>
        <p:spPr>
          <a:xfrm>
            <a:off x="1141350" y="18289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solidFill>
                  <a:srgbClr val="043461"/>
                </a:solidFill>
                <a:latin typeface="Roboto"/>
                <a:ea typeface="Roboto"/>
                <a:cs typeface="Roboto"/>
                <a:sym typeface="Roboto"/>
              </a:rPr>
              <a:t>Estimates where unmeasured data points might end up if more data was collected.</a:t>
            </a:r>
            <a:endParaRPr sz="1500">
              <a:solidFill>
                <a:srgbClr val="043461"/>
              </a:solidFill>
              <a:latin typeface="Roboto"/>
              <a:ea typeface="Roboto"/>
              <a:cs typeface="Roboto"/>
              <a:sym typeface="Roboto"/>
            </a:endParaRPr>
          </a:p>
        </p:txBody>
      </p:sp>
      <p:sp>
        <p:nvSpPr>
          <p:cNvPr id="2393" name="Google Shape;2393;p159"/>
          <p:cNvSpPr/>
          <p:nvPr/>
        </p:nvSpPr>
        <p:spPr>
          <a:xfrm>
            <a:off x="1141350" y="2419975"/>
            <a:ext cx="3621000" cy="748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solidFill>
                  <a:srgbClr val="043461"/>
                </a:solidFill>
                <a:latin typeface="Roboto"/>
                <a:ea typeface="Roboto"/>
                <a:cs typeface="Roboto"/>
                <a:sym typeface="Roboto"/>
              </a:rPr>
              <a:t>Is used to predict housing prices, stock market, weather, etc.</a:t>
            </a:r>
            <a:endParaRPr sz="1500">
              <a:solidFill>
                <a:srgbClr val="043461"/>
              </a:solidFill>
              <a:latin typeface="Roboto"/>
              <a:ea typeface="Roboto"/>
              <a:cs typeface="Roboto"/>
              <a:sym typeface="Roboto"/>
            </a:endParaRPr>
          </a:p>
        </p:txBody>
      </p:sp>
      <p:grpSp>
        <p:nvGrpSpPr>
          <p:cNvPr id="2394" name="Google Shape;2394;p159"/>
          <p:cNvGrpSpPr/>
          <p:nvPr/>
        </p:nvGrpSpPr>
        <p:grpSpPr>
          <a:xfrm>
            <a:off x="429795" y="1274754"/>
            <a:ext cx="577822" cy="412443"/>
            <a:chOff x="453224" y="1424000"/>
            <a:chExt cx="510985" cy="364800"/>
          </a:xfrm>
        </p:grpSpPr>
        <p:sp>
          <p:nvSpPr>
            <p:cNvPr id="2395" name="Google Shape;2395;p15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396" name="Google Shape;2396;p15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397" name="Google Shape;2397;p159"/>
          <p:cNvGrpSpPr/>
          <p:nvPr/>
        </p:nvGrpSpPr>
        <p:grpSpPr>
          <a:xfrm>
            <a:off x="429795" y="1865844"/>
            <a:ext cx="577822" cy="412443"/>
            <a:chOff x="453224" y="1424000"/>
            <a:chExt cx="510985" cy="364800"/>
          </a:xfrm>
        </p:grpSpPr>
        <p:sp>
          <p:nvSpPr>
            <p:cNvPr id="2398" name="Google Shape;2398;p15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399" name="Google Shape;2399;p15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00" name="Google Shape;2400;p159"/>
          <p:cNvGrpSpPr/>
          <p:nvPr/>
        </p:nvGrpSpPr>
        <p:grpSpPr>
          <a:xfrm>
            <a:off x="429795" y="2456934"/>
            <a:ext cx="577822" cy="412443"/>
            <a:chOff x="453224" y="1424000"/>
            <a:chExt cx="510985" cy="364800"/>
          </a:xfrm>
        </p:grpSpPr>
        <p:sp>
          <p:nvSpPr>
            <p:cNvPr id="2401" name="Google Shape;2401;p15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02" name="Google Shape;2402;p15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160"/>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solidFill>
                  <a:schemeClr val="dk1"/>
                </a:solidFill>
              </a:rPr>
              <a:t>Activity: Fits and Regression</a:t>
            </a:r>
            <a:endParaRPr sz="3300">
              <a:solidFill>
                <a:schemeClr val="dk1"/>
              </a:solidFill>
            </a:endParaRPr>
          </a:p>
          <a:p>
            <a:pPr indent="0" lvl="0" marL="0" rtl="0" algn="l">
              <a:spcBef>
                <a:spcPts val="800"/>
              </a:spcBef>
              <a:spcAft>
                <a:spcPts val="0"/>
              </a:spcAft>
              <a:buNone/>
            </a:pPr>
            <a:r>
              <a:rPr lang="en" sz="1800">
                <a:solidFill>
                  <a:schemeClr val="dk1"/>
                </a:solidFill>
                <a:latin typeface="Roboto"/>
                <a:ea typeface="Roboto"/>
                <a:cs typeface="Roboto"/>
                <a:sym typeface="Roboto"/>
              </a:rPr>
              <a:t>In this activity, you will predict the crime rates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in 2019 by using linear regression models. </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a:p>
        </p:txBody>
      </p:sp>
      <p:sp>
        <p:nvSpPr>
          <p:cNvPr id="2408" name="Google Shape;2408;p1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09" name="Google Shape;2409;p16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sp>
        <p:nvSpPr>
          <p:cNvPr id="2414" name="Google Shape;2414;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Fits and Regression</a:t>
            </a:r>
            <a:endParaRPr/>
          </a:p>
        </p:txBody>
      </p:sp>
      <p:sp>
        <p:nvSpPr>
          <p:cNvPr id="2415" name="Google Shape;2415;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416" name="Google Shape;2416;p161"/>
          <p:cNvGraphicFramePr/>
          <p:nvPr/>
        </p:nvGraphicFramePr>
        <p:xfrm>
          <a:off x="354400" y="730500"/>
          <a:ext cx="3000000" cy="3000000"/>
        </p:xfrm>
        <a:graphic>
          <a:graphicData uri="http://schemas.openxmlformats.org/drawingml/2006/table">
            <a:tbl>
              <a:tblPr>
                <a:noFill/>
                <a:tableStyleId>{D668F964-3BEC-4FC2-90F1-17133722F6D0}</a:tableStyleId>
              </a:tblPr>
              <a:tblGrid>
                <a:gridCol w="1155800"/>
                <a:gridCol w="6906000"/>
              </a:tblGrid>
              <a:tr h="220900">
                <a:tc rowSpan="7">
                  <a:txBody>
                    <a:bodyPr/>
                    <a:lstStyle/>
                    <a:p>
                      <a:pPr indent="0" lvl="0" marL="0" rtl="0" algn="r">
                        <a:spcBef>
                          <a:spcPts val="0"/>
                        </a:spcBef>
                        <a:spcAft>
                          <a:spcPts val="0"/>
                        </a:spcAft>
                        <a:buNone/>
                      </a:pPr>
                      <a:r>
                        <a:rPr b="1" lang="en" sz="1000">
                          <a:solidFill>
                            <a:srgbClr val="FFFFFF"/>
                          </a:solidFill>
                          <a:latin typeface="Roboto"/>
                          <a:ea typeface="Roboto"/>
                          <a:cs typeface="Roboto"/>
                          <a:sym typeface="Roboto"/>
                        </a:rPr>
                        <a:t>Instructions</a:t>
                      </a:r>
                      <a:endParaRPr b="1" sz="1000">
                        <a:solidFill>
                          <a:srgbClr val="FFFFFF"/>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00000"/>
                        </a:lnSpc>
                        <a:spcBef>
                          <a:spcPts val="0"/>
                        </a:spcBef>
                        <a:spcAft>
                          <a:spcPts val="0"/>
                        </a:spcAft>
                        <a:buNone/>
                      </a:pPr>
                      <a:r>
                        <a:rPr lang="en" sz="1100">
                          <a:solidFill>
                            <a:srgbClr val="043461"/>
                          </a:solidFill>
                          <a:latin typeface="Roboto"/>
                          <a:ea typeface="Roboto"/>
                          <a:cs typeface="Roboto"/>
                          <a:sym typeface="Roboto"/>
                        </a:rPr>
                        <a:t>Open </a:t>
                      </a:r>
                      <a:r>
                        <a:rPr lang="en" sz="1100">
                          <a:solidFill>
                            <a:srgbClr val="FFFFFF"/>
                          </a:solidFill>
                          <a:highlight>
                            <a:srgbClr val="043461"/>
                          </a:highlight>
                          <a:latin typeface="Inconsolata Medium"/>
                          <a:ea typeface="Inconsolata Medium"/>
                          <a:cs typeface="Inconsolata Medium"/>
                          <a:sym typeface="Inconsolata Medium"/>
                        </a:rPr>
                        <a:t>crime.ipynb</a:t>
                      </a:r>
                      <a:r>
                        <a:rPr lang="en" sz="1100">
                          <a:solidFill>
                            <a:srgbClr val="043461"/>
                          </a:solidFill>
                          <a:latin typeface="Roboto"/>
                          <a:ea typeface="Roboto"/>
                          <a:cs typeface="Roboto"/>
                          <a:sym typeface="Roboto"/>
                        </a:rPr>
                        <a:t>, and execute the starter code. </a:t>
                      </a:r>
                      <a:endParaRPr sz="1100">
                        <a:solidFill>
                          <a:srgbClr val="FFFFFF"/>
                        </a:solidFill>
                        <a:highlight>
                          <a:srgbClr val="043461"/>
                        </a:highlight>
                        <a:latin typeface="Inconsolata Medium"/>
                        <a:ea typeface="Inconsolata Medium"/>
                        <a:cs typeface="Inconsolata Medium"/>
                        <a:sym typeface="Inconsolata Medium"/>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Generate a scatter plot with Matplotlib using the year as the independent (</a:t>
                      </a:r>
                      <a:r>
                        <a:rPr b="1" i="1" lang="en" sz="1100">
                          <a:solidFill>
                            <a:srgbClr val="043461"/>
                          </a:solidFill>
                          <a:latin typeface="Roboto"/>
                          <a:ea typeface="Roboto"/>
                          <a:cs typeface="Roboto"/>
                          <a:sym typeface="Roboto"/>
                        </a:rPr>
                        <a:t>x</a:t>
                      </a:r>
                      <a:r>
                        <a:rPr lang="en" sz="1100">
                          <a:solidFill>
                            <a:srgbClr val="043461"/>
                          </a:solidFill>
                          <a:latin typeface="Roboto"/>
                          <a:ea typeface="Roboto"/>
                          <a:cs typeface="Roboto"/>
                          <a:sym typeface="Roboto"/>
                        </a:rPr>
                        <a:t>) variable and violent crime rate as the dependent (</a:t>
                      </a:r>
                      <a:r>
                        <a:rPr b="1" i="1" lang="en" sz="1100">
                          <a:solidFill>
                            <a:srgbClr val="043461"/>
                          </a:solidFill>
                          <a:latin typeface="Roboto"/>
                          <a:ea typeface="Roboto"/>
                          <a:cs typeface="Roboto"/>
                          <a:sym typeface="Roboto"/>
                        </a:rPr>
                        <a:t>y</a:t>
                      </a:r>
                      <a:r>
                        <a:rPr lang="en" sz="1100">
                          <a:solidFill>
                            <a:srgbClr val="043461"/>
                          </a:solidFill>
                          <a:latin typeface="Roboto"/>
                          <a:ea typeface="Roboto"/>
                          <a:cs typeface="Roboto"/>
                          <a:sym typeface="Roboto"/>
                        </a:rPr>
                        <a:t>) variable.</a:t>
                      </a:r>
                      <a:endParaRPr sz="1100">
                        <a:solidFill>
                          <a:srgbClr val="FFFFFF"/>
                        </a:solidFill>
                        <a:highlight>
                          <a:srgbClr val="043461"/>
                        </a:highlight>
                        <a:latin typeface="Inconsolata Medium"/>
                        <a:ea typeface="Inconsolata Medium"/>
                        <a:cs typeface="Inconsolata Medium"/>
                        <a:sym typeface="Inconsolata Medium"/>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58475">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Use </a:t>
                      </a:r>
                      <a:r>
                        <a:rPr lang="en" sz="1100">
                          <a:solidFill>
                            <a:srgbClr val="FFFFFF"/>
                          </a:solidFill>
                          <a:highlight>
                            <a:srgbClr val="043461"/>
                          </a:highlight>
                          <a:latin typeface="Inconsolata Medium"/>
                          <a:ea typeface="Inconsolata Medium"/>
                          <a:cs typeface="Inconsolata Medium"/>
                          <a:sym typeface="Inconsolata Medium"/>
                        </a:rPr>
                        <a:t>stats.linregress</a:t>
                      </a:r>
                      <a:r>
                        <a:rPr lang="en" sz="1100">
                          <a:solidFill>
                            <a:srgbClr val="043461"/>
                          </a:solidFill>
                          <a:latin typeface="Roboto"/>
                          <a:ea typeface="Roboto"/>
                          <a:cs typeface="Roboto"/>
                          <a:sym typeface="Roboto"/>
                        </a:rPr>
                        <a:t> to perform a linear regression with the year as the independent variable (</a:t>
                      </a:r>
                      <a:r>
                        <a:rPr b="1" i="1" lang="en" sz="1100">
                          <a:solidFill>
                            <a:srgbClr val="043461"/>
                          </a:solidFill>
                          <a:latin typeface="Roboto"/>
                          <a:ea typeface="Roboto"/>
                          <a:cs typeface="Roboto"/>
                          <a:sym typeface="Roboto"/>
                        </a:rPr>
                        <a:t>x</a:t>
                      </a:r>
                      <a:r>
                        <a:rPr lang="en" sz="1100">
                          <a:solidFill>
                            <a:srgbClr val="043461"/>
                          </a:solidFill>
                          <a:latin typeface="Roboto"/>
                          <a:ea typeface="Roboto"/>
                          <a:cs typeface="Roboto"/>
                          <a:sym typeface="Roboto"/>
                        </a:rPr>
                        <a:t>) and violent crime rate as the dependent variable (</a:t>
                      </a:r>
                      <a:r>
                        <a:rPr b="1" i="1" lang="en" sz="1100">
                          <a:solidFill>
                            <a:srgbClr val="043461"/>
                          </a:solidFill>
                          <a:latin typeface="Roboto"/>
                          <a:ea typeface="Roboto"/>
                          <a:cs typeface="Roboto"/>
                          <a:sym typeface="Roboto"/>
                        </a:rPr>
                        <a:t>y</a:t>
                      </a:r>
                      <a:r>
                        <a:rPr lang="en" sz="1100">
                          <a:solidFill>
                            <a:srgbClr val="043461"/>
                          </a:solidFill>
                          <a:latin typeface="Roboto"/>
                          <a:ea typeface="Roboto"/>
                          <a:cs typeface="Roboto"/>
                          <a:sym typeface="Roboto"/>
                        </a:rPr>
                        <a:t>).</a:t>
                      </a:r>
                      <a:endParaRPr sz="1100">
                        <a:solidFill>
                          <a:srgbClr val="043461"/>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191725">
                <a:tc vMerge="1"/>
                <a:tc>
                  <a:txBody>
                    <a:bodyPr/>
                    <a:lstStyle/>
                    <a:p>
                      <a:pPr indent="0" lvl="0" marL="0" rtl="0" algn="l">
                        <a:spcBef>
                          <a:spcPts val="0"/>
                        </a:spcBef>
                        <a:spcAft>
                          <a:spcPts val="0"/>
                        </a:spcAft>
                        <a:buNone/>
                      </a:pPr>
                      <a:r>
                        <a:rPr lang="en" sz="1100">
                          <a:solidFill>
                            <a:srgbClr val="043461"/>
                          </a:solidFill>
                          <a:latin typeface="Roboto"/>
                          <a:ea typeface="Roboto"/>
                          <a:cs typeface="Roboto"/>
                          <a:sym typeface="Roboto"/>
                        </a:rPr>
                        <a:t>Use the information returned by </a:t>
                      </a:r>
                      <a:r>
                        <a:rPr lang="en" sz="1100">
                          <a:solidFill>
                            <a:srgbClr val="FFFFFF"/>
                          </a:solidFill>
                          <a:highlight>
                            <a:srgbClr val="043461"/>
                          </a:highlight>
                          <a:latin typeface="Inconsolata Medium"/>
                          <a:ea typeface="Inconsolata Medium"/>
                          <a:cs typeface="Inconsolata Medium"/>
                          <a:sym typeface="Inconsolata Medium"/>
                        </a:rPr>
                        <a:t>stats.linregress</a:t>
                      </a:r>
                      <a:r>
                        <a:rPr lang="en" sz="1100">
                          <a:solidFill>
                            <a:srgbClr val="043461"/>
                          </a:solidFill>
                          <a:latin typeface="Roboto"/>
                          <a:ea typeface="Roboto"/>
                          <a:cs typeface="Roboto"/>
                          <a:sym typeface="Roboto"/>
                        </a:rPr>
                        <a:t> to create the equation of a line from the model.</a:t>
                      </a:r>
                      <a:endParaRPr sz="1100">
                        <a:solidFill>
                          <a:srgbClr val="043461"/>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117050">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Calculate the predicted violent crime rate of the linear model using the year as the </a:t>
                      </a:r>
                      <a:r>
                        <a:rPr b="1" i="1" lang="en" sz="1100">
                          <a:solidFill>
                            <a:srgbClr val="043461"/>
                          </a:solidFill>
                          <a:latin typeface="Roboto"/>
                          <a:ea typeface="Roboto"/>
                          <a:cs typeface="Roboto"/>
                          <a:sym typeface="Roboto"/>
                        </a:rPr>
                        <a:t>x</a:t>
                      </a:r>
                      <a:r>
                        <a:rPr lang="en" sz="1100">
                          <a:solidFill>
                            <a:srgbClr val="043461"/>
                          </a:solidFill>
                          <a:latin typeface="Roboto"/>
                          <a:ea typeface="Roboto"/>
                          <a:cs typeface="Roboto"/>
                          <a:sym typeface="Roboto"/>
                        </a:rPr>
                        <a:t>-value.</a:t>
                      </a:r>
                      <a:endParaRPr sz="1100">
                        <a:solidFill>
                          <a:srgbClr val="043461"/>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662525">
                <a:tc vMerge="1"/>
                <a:tc>
                  <a:txBody>
                    <a:bodyPr/>
                    <a:lstStyle/>
                    <a:p>
                      <a:pPr indent="0" lvl="0" marL="0" rtl="0" algn="l">
                        <a:lnSpc>
                          <a:spcPct val="115000"/>
                        </a:lnSpc>
                        <a:spcBef>
                          <a:spcPts val="0"/>
                        </a:spcBef>
                        <a:spcAft>
                          <a:spcPts val="0"/>
                        </a:spcAft>
                        <a:buClr>
                          <a:schemeClr val="dk1"/>
                        </a:buClr>
                        <a:buSzPts val="1100"/>
                        <a:buFont typeface="Arial"/>
                        <a:buNone/>
                      </a:pPr>
                      <a:r>
                        <a:rPr b="1" lang="en" sz="1100">
                          <a:solidFill>
                            <a:srgbClr val="043461"/>
                          </a:solidFill>
                          <a:latin typeface="Roboto"/>
                          <a:ea typeface="Roboto"/>
                          <a:cs typeface="Roboto"/>
                          <a:sym typeface="Roboto"/>
                        </a:rPr>
                        <a:t>Plot the linear model of year versus violent crime rate on top of your scatter plot.</a:t>
                      </a:r>
                      <a:endParaRPr b="1" sz="1100">
                        <a:solidFill>
                          <a:srgbClr val="043461"/>
                        </a:solidFill>
                        <a:latin typeface="Roboto"/>
                        <a:ea typeface="Roboto"/>
                        <a:cs typeface="Roboto"/>
                        <a:sym typeface="Roboto"/>
                      </a:endParaRPr>
                    </a:p>
                    <a:p>
                      <a:pPr indent="-161290" lvl="0" marL="320040" rtl="0" algn="l">
                        <a:lnSpc>
                          <a:spcPct val="115000"/>
                        </a:lnSpc>
                        <a:spcBef>
                          <a:spcPts val="300"/>
                        </a:spcBef>
                        <a:spcAft>
                          <a:spcPts val="0"/>
                        </a:spcAft>
                        <a:buClr>
                          <a:srgbClr val="043461"/>
                        </a:buClr>
                        <a:buSzPts val="1100"/>
                        <a:buFont typeface="Roboto"/>
                        <a:buChar char="●"/>
                      </a:pPr>
                      <a:r>
                        <a:rPr lang="en" sz="1100">
                          <a:solidFill>
                            <a:srgbClr val="043461"/>
                          </a:solidFill>
                          <a:latin typeface="Roboto"/>
                          <a:ea typeface="Roboto"/>
                          <a:cs typeface="Roboto"/>
                          <a:sym typeface="Roboto"/>
                        </a:rPr>
                        <a:t>Your scatter plot and line plot share the same axis.</a:t>
                      </a:r>
                      <a:endParaRPr sz="1100">
                        <a:solidFill>
                          <a:srgbClr val="043461"/>
                        </a:solidFill>
                        <a:latin typeface="Roboto"/>
                        <a:ea typeface="Roboto"/>
                        <a:cs typeface="Roboto"/>
                        <a:sym typeface="Roboto"/>
                      </a:endParaRPr>
                    </a:p>
                    <a:p>
                      <a:pPr indent="-161290" lvl="0" marL="320040" rtl="0" algn="l">
                        <a:lnSpc>
                          <a:spcPct val="115000"/>
                        </a:lnSpc>
                        <a:spcBef>
                          <a:spcPts val="300"/>
                        </a:spcBef>
                        <a:spcAft>
                          <a:spcPts val="0"/>
                        </a:spcAft>
                        <a:buClr>
                          <a:srgbClr val="043461"/>
                        </a:buClr>
                        <a:buSzPts val="1100"/>
                        <a:buFont typeface="Roboto"/>
                        <a:buChar char="●"/>
                      </a:pPr>
                      <a:r>
                        <a:rPr lang="en" sz="1100">
                          <a:solidFill>
                            <a:srgbClr val="043461"/>
                          </a:solidFill>
                          <a:latin typeface="Roboto"/>
                          <a:ea typeface="Roboto"/>
                          <a:cs typeface="Roboto"/>
                          <a:sym typeface="Roboto"/>
                        </a:rPr>
                        <a:t>To overlay plots in a notebook, the plots must be in the same code block.</a:t>
                      </a:r>
                      <a:endParaRPr sz="1100">
                        <a:solidFill>
                          <a:srgbClr val="043461"/>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49700">
                <a:tc vMerge="1"/>
                <a:tc>
                  <a:txBody>
                    <a:bodyPr/>
                    <a:lstStyle/>
                    <a:p>
                      <a:pPr indent="0" lvl="0" marL="0" rtl="0" algn="l">
                        <a:lnSpc>
                          <a:spcPct val="115000"/>
                        </a:lnSpc>
                        <a:spcBef>
                          <a:spcPts val="0"/>
                        </a:spcBef>
                        <a:spcAft>
                          <a:spcPts val="300"/>
                        </a:spcAft>
                        <a:buNone/>
                      </a:pPr>
                      <a:r>
                        <a:rPr lang="en" sz="1100">
                          <a:solidFill>
                            <a:srgbClr val="043461"/>
                          </a:solidFill>
                          <a:latin typeface="Roboto"/>
                          <a:ea typeface="Roboto"/>
                          <a:cs typeface="Roboto"/>
                          <a:sym typeface="Roboto"/>
                        </a:rPr>
                        <a:t>Repeat the process of generating a scatter plot, calculating the linear regression model and plotting the regression line over the scatter plot for year versus murder rate and year versus aggravated assaults. </a:t>
                      </a:r>
                      <a:endParaRPr b="1" sz="1100">
                        <a:solidFill>
                          <a:srgbClr val="043461"/>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3850">
                <a:tc>
                  <a:txBody>
                    <a:bodyPr/>
                    <a:lstStyle/>
                    <a:p>
                      <a:pPr indent="0" lvl="0" marL="0" rtl="0" algn="r">
                        <a:spcBef>
                          <a:spcPts val="0"/>
                        </a:spcBef>
                        <a:spcAft>
                          <a:spcPts val="0"/>
                        </a:spcAft>
                        <a:buNone/>
                      </a:pPr>
                      <a:r>
                        <a:rPr b="1" lang="en" sz="1000">
                          <a:solidFill>
                            <a:srgbClr val="FFFFFF"/>
                          </a:solidFill>
                          <a:latin typeface="Roboto"/>
                          <a:ea typeface="Roboto"/>
                          <a:cs typeface="Roboto"/>
                          <a:sym typeface="Roboto"/>
                        </a:rPr>
                        <a:t>Bonus</a:t>
                      </a:r>
                      <a:endParaRPr b="1" sz="1000">
                        <a:solidFill>
                          <a:srgbClr val="FFFFFF"/>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Use </a:t>
                      </a:r>
                      <a:r>
                        <a:rPr lang="en" sz="1100">
                          <a:solidFill>
                            <a:srgbClr val="FFFFFF"/>
                          </a:solidFill>
                          <a:highlight>
                            <a:srgbClr val="043461"/>
                          </a:highlight>
                          <a:latin typeface="Inconsolata Medium"/>
                          <a:ea typeface="Inconsolata Medium"/>
                          <a:cs typeface="Inconsolata Medium"/>
                          <a:sym typeface="Inconsolata Medium"/>
                        </a:rPr>
                        <a:t>pyplot.subplots</a:t>
                      </a:r>
                      <a:r>
                        <a:rPr lang="en" sz="1100">
                          <a:solidFill>
                            <a:srgbClr val="043461"/>
                          </a:solidFill>
                          <a:latin typeface="Roboto"/>
                          <a:ea typeface="Roboto"/>
                          <a:cs typeface="Roboto"/>
                          <a:sym typeface="Roboto"/>
                        </a:rPr>
                        <a:t> from Matplotlib to create a new figure that displays all three pairs of </a:t>
                      </a:r>
                      <a:br>
                        <a:rPr lang="en" sz="1100">
                          <a:solidFill>
                            <a:srgbClr val="043461"/>
                          </a:solidFill>
                          <a:latin typeface="Roboto"/>
                          <a:ea typeface="Roboto"/>
                          <a:cs typeface="Roboto"/>
                          <a:sym typeface="Roboto"/>
                        </a:rPr>
                      </a:br>
                      <a:r>
                        <a:rPr lang="en" sz="1100">
                          <a:solidFill>
                            <a:srgbClr val="043461"/>
                          </a:solidFill>
                          <a:latin typeface="Roboto"/>
                          <a:ea typeface="Roboto"/>
                          <a:cs typeface="Roboto"/>
                          <a:sym typeface="Roboto"/>
                        </a:rPr>
                        <a:t>variables on the same plot.</a:t>
                      </a:r>
                      <a:endParaRPr sz="1100">
                        <a:solidFill>
                          <a:srgbClr val="043461"/>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1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Measure of Central Tendency = Center of a Dataset</a:t>
            </a:r>
            <a:endParaRPr/>
          </a:p>
        </p:txBody>
      </p:sp>
      <p:sp>
        <p:nvSpPr>
          <p:cNvPr id="1889" name="Google Shape;1889;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90" name="Google Shape;1890;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three most common measures are </a:t>
            </a:r>
            <a:r>
              <a:rPr b="1" lang="en">
                <a:solidFill>
                  <a:schemeClr val="dk1"/>
                </a:solidFill>
              </a:rPr>
              <a:t>mean</a:t>
            </a:r>
            <a:r>
              <a:rPr lang="en">
                <a:solidFill>
                  <a:schemeClr val="dk1"/>
                </a:solidFill>
              </a:rPr>
              <a:t>, </a:t>
            </a:r>
            <a:r>
              <a:rPr b="1" lang="en">
                <a:solidFill>
                  <a:schemeClr val="dk1"/>
                </a:solidFill>
              </a:rPr>
              <a:t>median</a:t>
            </a:r>
            <a:r>
              <a:rPr lang="en">
                <a:solidFill>
                  <a:schemeClr val="dk1"/>
                </a:solidFill>
              </a:rPr>
              <a:t>, and </a:t>
            </a:r>
            <a:r>
              <a:rPr b="1" lang="en">
                <a:solidFill>
                  <a:schemeClr val="dk1"/>
                </a:solidFill>
              </a:rPr>
              <a:t>mode. </a:t>
            </a:r>
            <a:endParaRPr b="1">
              <a:solidFill>
                <a:schemeClr val="dk1"/>
              </a:solidFill>
            </a:endParaRPr>
          </a:p>
          <a:p>
            <a:pPr indent="0" lvl="0" marL="0" rtl="0" algn="l">
              <a:spcBef>
                <a:spcPts val="0"/>
              </a:spcBef>
              <a:spcAft>
                <a:spcPts val="0"/>
              </a:spcAft>
              <a:buNone/>
            </a:pPr>
            <a:r>
              <a:t/>
            </a:r>
            <a:endParaRPr/>
          </a:p>
        </p:txBody>
      </p:sp>
      <p:sp>
        <p:nvSpPr>
          <p:cNvPr id="1891" name="Google Shape;1891;p118"/>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Mean is the sum </a:t>
            </a:r>
            <a:br>
              <a:rPr lang="en" sz="1700">
                <a:solidFill>
                  <a:srgbClr val="043461"/>
                </a:solidFill>
                <a:latin typeface="Roboto"/>
                <a:ea typeface="Roboto"/>
                <a:cs typeface="Roboto"/>
                <a:sym typeface="Roboto"/>
              </a:rPr>
            </a:br>
            <a:r>
              <a:rPr lang="en" sz="1700">
                <a:solidFill>
                  <a:srgbClr val="043461"/>
                </a:solidFill>
                <a:latin typeface="Roboto"/>
                <a:ea typeface="Roboto"/>
                <a:cs typeface="Roboto"/>
                <a:sym typeface="Roboto"/>
              </a:rPr>
              <a:t>of all values divided by the number </a:t>
            </a:r>
            <a:br>
              <a:rPr lang="en" sz="1700">
                <a:solidFill>
                  <a:srgbClr val="043461"/>
                </a:solidFill>
                <a:latin typeface="Roboto"/>
                <a:ea typeface="Roboto"/>
                <a:cs typeface="Roboto"/>
                <a:sym typeface="Roboto"/>
              </a:rPr>
            </a:br>
            <a:r>
              <a:rPr lang="en" sz="1700">
                <a:solidFill>
                  <a:srgbClr val="043461"/>
                </a:solidFill>
                <a:latin typeface="Roboto"/>
                <a:ea typeface="Roboto"/>
                <a:cs typeface="Roboto"/>
                <a:sym typeface="Roboto"/>
              </a:rPr>
              <a:t>of elements in </a:t>
            </a:r>
            <a:br>
              <a:rPr lang="en" sz="1700">
                <a:solidFill>
                  <a:srgbClr val="043461"/>
                </a:solidFill>
                <a:latin typeface="Roboto"/>
                <a:ea typeface="Roboto"/>
                <a:cs typeface="Roboto"/>
                <a:sym typeface="Roboto"/>
              </a:rPr>
            </a:br>
            <a:r>
              <a:rPr lang="en" sz="1700">
                <a:solidFill>
                  <a:srgbClr val="043461"/>
                </a:solidFill>
                <a:latin typeface="Roboto"/>
                <a:ea typeface="Roboto"/>
                <a:cs typeface="Roboto"/>
                <a:sym typeface="Roboto"/>
              </a:rPr>
              <a:t>a dataset.</a:t>
            </a:r>
            <a:endParaRPr sz="1700">
              <a:solidFill>
                <a:srgbClr val="043461"/>
              </a:solidFill>
              <a:latin typeface="Roboto"/>
              <a:ea typeface="Roboto"/>
              <a:cs typeface="Roboto"/>
              <a:sym typeface="Roboto"/>
            </a:endParaRPr>
          </a:p>
        </p:txBody>
      </p:sp>
      <p:sp>
        <p:nvSpPr>
          <p:cNvPr id="1892" name="Google Shape;1892;p118"/>
          <p:cNvSpPr/>
          <p:nvPr/>
        </p:nvSpPr>
        <p:spPr>
          <a:xfrm>
            <a:off x="457175" y="1345100"/>
            <a:ext cx="9609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Mean</a:t>
            </a:r>
            <a:endParaRPr sz="2100">
              <a:latin typeface="Roboto Light"/>
              <a:ea typeface="Roboto Light"/>
              <a:cs typeface="Roboto Light"/>
              <a:sym typeface="Roboto Light"/>
            </a:endParaRPr>
          </a:p>
        </p:txBody>
      </p:sp>
      <p:sp>
        <p:nvSpPr>
          <p:cNvPr id="1893" name="Google Shape;1893;p118"/>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8"/>
          <p:cNvSpPr/>
          <p:nvPr/>
        </p:nvSpPr>
        <p:spPr>
          <a:xfrm>
            <a:off x="3228951" y="1345100"/>
            <a:ext cx="11838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Median</a:t>
            </a:r>
            <a:endParaRPr sz="2100">
              <a:solidFill>
                <a:srgbClr val="FFFFFF"/>
              </a:solidFill>
              <a:latin typeface="Roboto Light"/>
              <a:ea typeface="Roboto Light"/>
              <a:cs typeface="Roboto Light"/>
              <a:sym typeface="Roboto Light"/>
            </a:endParaRPr>
          </a:p>
        </p:txBody>
      </p:sp>
      <p:sp>
        <p:nvSpPr>
          <p:cNvPr id="1895" name="Google Shape;1895;p118"/>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96" name="Google Shape;1896;p118"/>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Median is the </a:t>
            </a:r>
            <a:br>
              <a:rPr lang="en" sz="1700">
                <a:solidFill>
                  <a:srgbClr val="043461"/>
                </a:solidFill>
                <a:latin typeface="Roboto"/>
                <a:ea typeface="Roboto"/>
                <a:cs typeface="Roboto"/>
                <a:sym typeface="Roboto"/>
              </a:rPr>
            </a:br>
            <a:r>
              <a:rPr lang="en" sz="1700">
                <a:solidFill>
                  <a:srgbClr val="043461"/>
                </a:solidFill>
                <a:latin typeface="Roboto"/>
                <a:ea typeface="Roboto"/>
                <a:cs typeface="Roboto"/>
                <a:sym typeface="Roboto"/>
              </a:rPr>
              <a:t>middle value in a sorted dataset.</a:t>
            </a:r>
            <a:endParaRPr sz="1700">
              <a:solidFill>
                <a:srgbClr val="043461"/>
              </a:solidFill>
              <a:latin typeface="Roboto"/>
              <a:ea typeface="Roboto"/>
              <a:cs typeface="Roboto"/>
              <a:sym typeface="Roboto"/>
            </a:endParaRPr>
          </a:p>
        </p:txBody>
      </p:sp>
      <p:sp>
        <p:nvSpPr>
          <p:cNvPr id="1897" name="Google Shape;1897;p118"/>
          <p:cNvSpPr/>
          <p:nvPr/>
        </p:nvSpPr>
        <p:spPr>
          <a:xfrm>
            <a:off x="6134075" y="1345850"/>
            <a:ext cx="9609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Mode</a:t>
            </a:r>
            <a:endParaRPr sz="2100">
              <a:solidFill>
                <a:srgbClr val="FFFFFF"/>
              </a:solidFill>
              <a:latin typeface="Roboto Light"/>
              <a:ea typeface="Roboto Light"/>
              <a:cs typeface="Roboto Light"/>
              <a:sym typeface="Roboto Light"/>
            </a:endParaRPr>
          </a:p>
        </p:txBody>
      </p:sp>
      <p:sp>
        <p:nvSpPr>
          <p:cNvPr id="1898" name="Google Shape;1898;p118"/>
          <p:cNvSpPr/>
          <p:nvPr/>
        </p:nvSpPr>
        <p:spPr>
          <a:xfrm rot="10800000">
            <a:off x="6270244" y="17346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99" name="Google Shape;1899;p118"/>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Mode is the most frequently occuring value(s) in a dataset.</a:t>
            </a:r>
            <a:endParaRPr sz="1700">
              <a:solidFill>
                <a:srgbClr val="04346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1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Measures of Central Tendency in Python</a:t>
            </a:r>
            <a:endParaRPr>
              <a:solidFill>
                <a:schemeClr val="dk1"/>
              </a:solidFill>
            </a:endParaRPr>
          </a:p>
          <a:p>
            <a:pPr indent="0" lvl="0" marL="0" rtl="0" algn="l">
              <a:spcBef>
                <a:spcPts val="0"/>
              </a:spcBef>
              <a:spcAft>
                <a:spcPts val="0"/>
              </a:spcAft>
              <a:buNone/>
            </a:pPr>
            <a:r>
              <a:t/>
            </a:r>
            <a:endParaRPr/>
          </a:p>
        </p:txBody>
      </p:sp>
      <p:sp>
        <p:nvSpPr>
          <p:cNvPr id="1905" name="Google Shape;1905;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06" name="Google Shape;1906;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Two packages to remember when calculating statistics: </a:t>
            </a:r>
            <a:r>
              <a:rPr b="1" lang="en">
                <a:solidFill>
                  <a:schemeClr val="dk1"/>
                </a:solidFill>
              </a:rPr>
              <a:t>NumPy</a:t>
            </a:r>
            <a:r>
              <a:rPr lang="en">
                <a:solidFill>
                  <a:schemeClr val="dk1"/>
                </a:solidFill>
              </a:rPr>
              <a:t> and </a:t>
            </a:r>
            <a:r>
              <a:rPr b="1" lang="en">
                <a:solidFill>
                  <a:schemeClr val="dk1"/>
                </a:solidFill>
              </a:rPr>
              <a:t>SciPy</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907" name="Google Shape;1907;p119"/>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Mean is calculated using </a:t>
            </a:r>
            <a:r>
              <a:rPr b="1" lang="en" sz="1700">
                <a:solidFill>
                  <a:srgbClr val="043461"/>
                </a:solidFill>
                <a:latin typeface="Roboto"/>
                <a:ea typeface="Roboto"/>
                <a:cs typeface="Roboto"/>
                <a:sym typeface="Roboto"/>
              </a:rPr>
              <a:t>NumPy</a:t>
            </a:r>
            <a:r>
              <a:rPr lang="en" sz="1700">
                <a:solidFill>
                  <a:srgbClr val="043461"/>
                </a:solidFill>
                <a:latin typeface="Roboto"/>
                <a:ea typeface="Roboto"/>
                <a:cs typeface="Roboto"/>
                <a:sym typeface="Roboto"/>
              </a:rPr>
              <a:t>.</a:t>
            </a:r>
            <a:endParaRPr sz="1700">
              <a:solidFill>
                <a:srgbClr val="043461"/>
              </a:solidFill>
              <a:latin typeface="Roboto"/>
              <a:ea typeface="Roboto"/>
              <a:cs typeface="Roboto"/>
              <a:sym typeface="Roboto"/>
            </a:endParaRPr>
          </a:p>
        </p:txBody>
      </p:sp>
      <p:sp>
        <p:nvSpPr>
          <p:cNvPr id="1908" name="Google Shape;1908;p119"/>
          <p:cNvSpPr/>
          <p:nvPr/>
        </p:nvSpPr>
        <p:spPr>
          <a:xfrm>
            <a:off x="457175" y="1345100"/>
            <a:ext cx="9609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Mean</a:t>
            </a:r>
            <a:endParaRPr sz="2100">
              <a:latin typeface="Roboto Light"/>
              <a:ea typeface="Roboto Light"/>
              <a:cs typeface="Roboto Light"/>
              <a:sym typeface="Roboto Light"/>
            </a:endParaRPr>
          </a:p>
        </p:txBody>
      </p:sp>
      <p:sp>
        <p:nvSpPr>
          <p:cNvPr id="1909" name="Google Shape;1909;p119"/>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9"/>
          <p:cNvSpPr/>
          <p:nvPr/>
        </p:nvSpPr>
        <p:spPr>
          <a:xfrm>
            <a:off x="3228951" y="1345100"/>
            <a:ext cx="11838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Median</a:t>
            </a:r>
            <a:endParaRPr sz="2100">
              <a:solidFill>
                <a:srgbClr val="FFFFFF"/>
              </a:solidFill>
              <a:latin typeface="Roboto Light"/>
              <a:ea typeface="Roboto Light"/>
              <a:cs typeface="Roboto Light"/>
              <a:sym typeface="Roboto Light"/>
            </a:endParaRPr>
          </a:p>
        </p:txBody>
      </p:sp>
      <p:sp>
        <p:nvSpPr>
          <p:cNvPr id="1911" name="Google Shape;1911;p119"/>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2" name="Google Shape;1912;p119"/>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Median is calculated using </a:t>
            </a:r>
            <a:r>
              <a:rPr b="1" lang="en" sz="1700">
                <a:solidFill>
                  <a:srgbClr val="043461"/>
                </a:solidFill>
                <a:latin typeface="Roboto"/>
                <a:ea typeface="Roboto"/>
                <a:cs typeface="Roboto"/>
                <a:sym typeface="Roboto"/>
              </a:rPr>
              <a:t>NumPy</a:t>
            </a:r>
            <a:r>
              <a:rPr lang="en" sz="1700">
                <a:solidFill>
                  <a:srgbClr val="043461"/>
                </a:solidFill>
                <a:latin typeface="Roboto"/>
                <a:ea typeface="Roboto"/>
                <a:cs typeface="Roboto"/>
                <a:sym typeface="Roboto"/>
              </a:rPr>
              <a:t>.</a:t>
            </a:r>
            <a:endParaRPr sz="1700">
              <a:solidFill>
                <a:srgbClr val="043461"/>
              </a:solidFill>
              <a:latin typeface="Roboto"/>
              <a:ea typeface="Roboto"/>
              <a:cs typeface="Roboto"/>
              <a:sym typeface="Roboto"/>
            </a:endParaRPr>
          </a:p>
        </p:txBody>
      </p:sp>
      <p:sp>
        <p:nvSpPr>
          <p:cNvPr id="1913" name="Google Shape;1913;p119"/>
          <p:cNvSpPr/>
          <p:nvPr/>
        </p:nvSpPr>
        <p:spPr>
          <a:xfrm>
            <a:off x="6134075" y="1345850"/>
            <a:ext cx="9609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Mode</a:t>
            </a:r>
            <a:endParaRPr sz="2100">
              <a:solidFill>
                <a:srgbClr val="FFFFFF"/>
              </a:solidFill>
              <a:latin typeface="Roboto Light"/>
              <a:ea typeface="Roboto Light"/>
              <a:cs typeface="Roboto Light"/>
              <a:sym typeface="Roboto Light"/>
            </a:endParaRPr>
          </a:p>
        </p:txBody>
      </p:sp>
      <p:sp>
        <p:nvSpPr>
          <p:cNvPr id="1914" name="Google Shape;1914;p119"/>
          <p:cNvSpPr/>
          <p:nvPr/>
        </p:nvSpPr>
        <p:spPr>
          <a:xfrm rot="10800000">
            <a:off x="6270244" y="17346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5" name="Google Shape;1915;p119"/>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Mode is calculated using </a:t>
            </a:r>
            <a:r>
              <a:rPr b="1" lang="en" sz="1700">
                <a:solidFill>
                  <a:srgbClr val="043461"/>
                </a:solidFill>
                <a:latin typeface="Roboto"/>
                <a:ea typeface="Roboto"/>
                <a:cs typeface="Roboto"/>
                <a:sym typeface="Roboto"/>
              </a:rPr>
              <a:t>SciPy</a:t>
            </a:r>
            <a:r>
              <a:rPr lang="en" sz="1700">
                <a:solidFill>
                  <a:srgbClr val="043461"/>
                </a:solidFill>
                <a:latin typeface="Roboto"/>
                <a:ea typeface="Roboto"/>
                <a:cs typeface="Roboto"/>
                <a:sym typeface="Roboto"/>
              </a:rPr>
              <a:t>.</a:t>
            </a:r>
            <a:endParaRPr sz="1700">
              <a:solidFill>
                <a:srgbClr val="04346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20"/>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When new data comes along, </a:t>
            </a:r>
            <a:br>
              <a:rPr lang="en"/>
            </a:br>
            <a:r>
              <a:rPr lang="en"/>
              <a:t>you must plot it!</a:t>
            </a:r>
            <a:endParaRPr/>
          </a:p>
        </p:txBody>
      </p:sp>
      <p:sp>
        <p:nvSpPr>
          <p:cNvPr id="1921" name="Google Shape;1921;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27" name="Google Shape;1927;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Plot Data?</a:t>
            </a:r>
            <a:endParaRPr>
              <a:solidFill>
                <a:schemeClr val="dk1"/>
              </a:solidFill>
            </a:endParaRPr>
          </a:p>
          <a:p>
            <a:pPr indent="0" lvl="0" marL="0" rtl="0" algn="l">
              <a:spcBef>
                <a:spcPts val="0"/>
              </a:spcBef>
              <a:spcAft>
                <a:spcPts val="0"/>
              </a:spcAft>
              <a:buNone/>
            </a:pPr>
            <a:r>
              <a:t/>
            </a:r>
            <a:endParaRPr/>
          </a:p>
        </p:txBody>
      </p:sp>
      <p:sp>
        <p:nvSpPr>
          <p:cNvPr id="1928" name="Google Shape;1928;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929" name="Google Shape;1929;p121"/>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To determine if the data is normally distributed. </a:t>
            </a:r>
            <a:endParaRPr sz="1800">
              <a:solidFill>
                <a:srgbClr val="043461"/>
              </a:solidFill>
              <a:latin typeface="Roboto"/>
              <a:ea typeface="Roboto"/>
              <a:cs typeface="Roboto"/>
              <a:sym typeface="Roboto"/>
            </a:endParaRPr>
          </a:p>
        </p:txBody>
      </p:sp>
      <p:grpSp>
        <p:nvGrpSpPr>
          <p:cNvPr id="1930" name="Google Shape;1930;p121"/>
          <p:cNvGrpSpPr/>
          <p:nvPr/>
        </p:nvGrpSpPr>
        <p:grpSpPr>
          <a:xfrm>
            <a:off x="457200" y="1378813"/>
            <a:ext cx="776889" cy="621300"/>
            <a:chOff x="457200" y="1378813"/>
            <a:chExt cx="776889" cy="621300"/>
          </a:xfrm>
        </p:grpSpPr>
        <p:sp>
          <p:nvSpPr>
            <p:cNvPr id="1931" name="Google Shape;1931;p12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932" name="Google Shape;1932;p12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933" name="Google Shape;1933;p121"/>
          <p:cNvGrpSpPr/>
          <p:nvPr/>
        </p:nvGrpSpPr>
        <p:grpSpPr>
          <a:xfrm>
            <a:off x="457200" y="2228725"/>
            <a:ext cx="776889" cy="621300"/>
            <a:chOff x="457200" y="1378813"/>
            <a:chExt cx="776889" cy="621300"/>
          </a:xfrm>
        </p:grpSpPr>
        <p:sp>
          <p:nvSpPr>
            <p:cNvPr id="1934" name="Google Shape;1934;p12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935" name="Google Shape;1935;p12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936" name="Google Shape;1936;p121"/>
          <p:cNvGrpSpPr/>
          <p:nvPr/>
        </p:nvGrpSpPr>
        <p:grpSpPr>
          <a:xfrm>
            <a:off x="457200" y="3073850"/>
            <a:ext cx="776889" cy="621300"/>
            <a:chOff x="457200" y="1378813"/>
            <a:chExt cx="776889" cy="621300"/>
          </a:xfrm>
        </p:grpSpPr>
        <p:sp>
          <p:nvSpPr>
            <p:cNvPr id="1937" name="Google Shape;1937;p12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38" name="Google Shape;1938;p12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939" name="Google Shape;1939;p121"/>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To determine if the data is multimodal.</a:t>
            </a:r>
            <a:endParaRPr sz="1800">
              <a:solidFill>
                <a:srgbClr val="043461"/>
              </a:solidFill>
              <a:latin typeface="Roboto"/>
              <a:ea typeface="Roboto"/>
              <a:cs typeface="Roboto"/>
              <a:sym typeface="Roboto"/>
            </a:endParaRPr>
          </a:p>
        </p:txBody>
      </p:sp>
      <p:sp>
        <p:nvSpPr>
          <p:cNvPr id="1940" name="Google Shape;1940;p121"/>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To characterize clusters in the dataset.</a:t>
            </a:r>
            <a:endParaRPr sz="1800">
              <a:solidFill>
                <a:srgbClr val="04346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What Is Normally Distributed Data?</a:t>
            </a:r>
            <a:endParaRPr>
              <a:solidFill>
                <a:schemeClr val="dk1"/>
              </a:solidFill>
            </a:endParaRPr>
          </a:p>
          <a:p>
            <a:pPr indent="0" lvl="0" marL="0" rtl="0" algn="l">
              <a:spcBef>
                <a:spcPts val="0"/>
              </a:spcBef>
              <a:spcAft>
                <a:spcPts val="0"/>
              </a:spcAft>
              <a:buNone/>
            </a:pPr>
            <a:r>
              <a:t/>
            </a:r>
            <a:endParaRPr/>
          </a:p>
        </p:txBody>
      </p:sp>
      <p:sp>
        <p:nvSpPr>
          <p:cNvPr id="1946" name="Google Shape;1946;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947" name="Google Shape;1947;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48" name="Google Shape;1948;p122"/>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The distribution of data follows a bell-curve shape. </a:t>
            </a:r>
            <a:endParaRPr sz="1600">
              <a:solidFill>
                <a:srgbClr val="043461"/>
              </a:solidFill>
              <a:latin typeface="Roboto"/>
              <a:ea typeface="Roboto"/>
              <a:cs typeface="Roboto"/>
              <a:sym typeface="Roboto"/>
            </a:endParaRPr>
          </a:p>
        </p:txBody>
      </p:sp>
      <p:grpSp>
        <p:nvGrpSpPr>
          <p:cNvPr id="1949" name="Google Shape;1949;p122"/>
          <p:cNvGrpSpPr/>
          <p:nvPr/>
        </p:nvGrpSpPr>
        <p:grpSpPr>
          <a:xfrm>
            <a:off x="457181" y="1345103"/>
            <a:ext cx="533372" cy="533480"/>
            <a:chOff x="457200" y="1378813"/>
            <a:chExt cx="695400" cy="695450"/>
          </a:xfrm>
        </p:grpSpPr>
        <p:sp>
          <p:nvSpPr>
            <p:cNvPr id="1950" name="Google Shape;1950;p12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951" name="Google Shape;1951;p122"/>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122"/>
          <p:cNvGrpSpPr/>
          <p:nvPr/>
        </p:nvGrpSpPr>
        <p:grpSpPr>
          <a:xfrm>
            <a:off x="3228956" y="1345103"/>
            <a:ext cx="533372" cy="533480"/>
            <a:chOff x="457200" y="1378813"/>
            <a:chExt cx="695400" cy="695450"/>
          </a:xfrm>
        </p:grpSpPr>
        <p:sp>
          <p:nvSpPr>
            <p:cNvPr id="1953" name="Google Shape;1953;p12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954" name="Google Shape;1954;p122"/>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955" name="Google Shape;1955;p122"/>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We can quantitatively test if a dataset is normal using SciPy.</a:t>
            </a:r>
            <a:endParaRPr sz="1600">
              <a:solidFill>
                <a:srgbClr val="043461"/>
              </a:solidFill>
              <a:latin typeface="Roboto"/>
              <a:ea typeface="Roboto"/>
              <a:cs typeface="Roboto"/>
              <a:sym typeface="Roboto"/>
            </a:endParaRPr>
          </a:p>
        </p:txBody>
      </p:sp>
      <p:grpSp>
        <p:nvGrpSpPr>
          <p:cNvPr id="1956" name="Google Shape;1956;p122"/>
          <p:cNvGrpSpPr/>
          <p:nvPr/>
        </p:nvGrpSpPr>
        <p:grpSpPr>
          <a:xfrm>
            <a:off x="6134081" y="1345853"/>
            <a:ext cx="533372" cy="533480"/>
            <a:chOff x="457200" y="1378813"/>
            <a:chExt cx="695400" cy="695450"/>
          </a:xfrm>
        </p:grpSpPr>
        <p:sp>
          <p:nvSpPr>
            <p:cNvPr id="1957" name="Google Shape;1957;p122"/>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958" name="Google Shape;1958;p12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959" name="Google Shape;1959;p122"/>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Some statistical tests assume normally distributed data.</a:t>
            </a:r>
            <a:endParaRPr sz="1600">
              <a:solidFill>
                <a:srgbClr val="043461"/>
              </a:solidFill>
              <a:latin typeface="Roboto"/>
              <a:ea typeface="Roboto"/>
              <a:cs typeface="Roboto"/>
              <a:sym typeface="Roboto"/>
            </a:endParaRPr>
          </a:p>
        </p:txBody>
      </p:sp>
      <p:pic>
        <p:nvPicPr>
          <p:cNvPr id="1960" name="Google Shape;1960;p122"/>
          <p:cNvPicPr preferRelativeResize="0"/>
          <p:nvPr/>
        </p:nvPicPr>
        <p:blipFill>
          <a:blip r:embed="rId3">
            <a:alphaModFix/>
          </a:blip>
          <a:stretch>
            <a:fillRect/>
          </a:stretch>
        </p:blipFill>
        <p:spPr>
          <a:xfrm>
            <a:off x="925763" y="3086775"/>
            <a:ext cx="2093663" cy="1395784"/>
          </a:xfrm>
          <a:prstGeom prst="rect">
            <a:avLst/>
          </a:prstGeom>
          <a:noFill/>
          <a:ln>
            <a:noFill/>
          </a:ln>
        </p:spPr>
      </p:pic>
      <p:sp>
        <p:nvSpPr>
          <p:cNvPr id="1961" name="Google Shape;1961;p122"/>
          <p:cNvSpPr/>
          <p:nvPr/>
        </p:nvSpPr>
        <p:spPr>
          <a:xfrm>
            <a:off x="3663450" y="3086775"/>
            <a:ext cx="2093700" cy="364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Inconsolata Medium"/>
                <a:ea typeface="Inconsolata Medium"/>
                <a:cs typeface="Inconsolata Medium"/>
                <a:sym typeface="Inconsolata Medium"/>
              </a:rPr>
              <a:t>stats.</a:t>
            </a:r>
            <a:r>
              <a:rPr lang="en" sz="1600">
                <a:solidFill>
                  <a:srgbClr val="00FFFF"/>
                </a:solidFill>
                <a:latin typeface="Inconsolata Medium"/>
                <a:ea typeface="Inconsolata Medium"/>
                <a:cs typeface="Inconsolata Medium"/>
                <a:sym typeface="Inconsolata Medium"/>
              </a:rPr>
              <a:t>normaltest</a:t>
            </a:r>
            <a:r>
              <a:rPr lang="en" sz="1600">
                <a:solidFill>
                  <a:srgbClr val="00FF00"/>
                </a:solidFill>
                <a:latin typeface="Inconsolata Medium"/>
                <a:ea typeface="Inconsolata Medium"/>
                <a:cs typeface="Inconsolata Medium"/>
                <a:sym typeface="Inconsolata Medium"/>
              </a:rPr>
              <a:t>()</a:t>
            </a:r>
            <a:endParaRPr sz="1600">
              <a:solidFill>
                <a:srgbClr val="00FF00"/>
              </a:solidFill>
              <a:latin typeface="Inconsolata Medium"/>
              <a:ea typeface="Inconsolata Medium"/>
              <a:cs typeface="Inconsolata Medium"/>
              <a:sym typeface="Inconsolata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